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70" r:id="rId2"/>
    <p:sldId id="273" r:id="rId3"/>
    <p:sldId id="262" r:id="rId4"/>
    <p:sldId id="271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302" r:id="rId13"/>
    <p:sldId id="301" r:id="rId14"/>
    <p:sldId id="307" r:id="rId15"/>
    <p:sldId id="308" r:id="rId16"/>
    <p:sldId id="310" r:id="rId17"/>
    <p:sldId id="311" r:id="rId18"/>
    <p:sldId id="312" r:id="rId19"/>
    <p:sldId id="313" r:id="rId20"/>
    <p:sldId id="304" r:id="rId21"/>
    <p:sldId id="305" r:id="rId22"/>
    <p:sldId id="315" r:id="rId23"/>
    <p:sldId id="306" r:id="rId24"/>
    <p:sldId id="292" r:id="rId25"/>
    <p:sldId id="316" r:id="rId26"/>
    <p:sldId id="317" r:id="rId27"/>
    <p:sldId id="318" r:id="rId28"/>
    <p:sldId id="319" r:id="rId29"/>
    <p:sldId id="295" r:id="rId30"/>
    <p:sldId id="320" r:id="rId31"/>
    <p:sldId id="321" r:id="rId32"/>
    <p:sldId id="322" r:id="rId33"/>
    <p:sldId id="298" r:id="rId34"/>
    <p:sldId id="323" r:id="rId35"/>
    <p:sldId id="324" r:id="rId36"/>
    <p:sldId id="325" r:id="rId37"/>
    <p:sldId id="326" r:id="rId38"/>
    <p:sldId id="285" r:id="rId39"/>
    <p:sldId id="257" r:id="rId40"/>
    <p:sldId id="28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4" autoAdjust="0"/>
    <p:restoredTop sz="89232" autoAdjust="0"/>
  </p:normalViewPr>
  <p:slideViewPr>
    <p:cSldViewPr snapToGrid="0">
      <p:cViewPr varScale="1">
        <p:scale>
          <a:sx n="74" d="100"/>
          <a:sy n="74" d="100"/>
        </p:scale>
        <p:origin x="410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B7629-05CB-47F1-8B2F-4A89F2BEA87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03C28-4476-4234-81B8-A80D75DF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7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Neurotransmiter</a:t>
            </a:r>
            <a:r>
              <a:rPr lang="en-US" dirty="0" smtClean="0"/>
              <a:t> </a:t>
            </a:r>
            <a:r>
              <a:rPr lang="en-US" dirty="0" err="1" smtClean="0"/>
              <a:t>realise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3C28-4476-4234-81B8-A80D75DFA3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5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</a:t>
            </a:r>
            <a:r>
              <a:rPr lang="en-US" baseline="0" dirty="0" smtClean="0"/>
              <a:t> short </a:t>
            </a:r>
            <a:r>
              <a:rPr lang="en-US" dirty="0" err="1" smtClean="0"/>
              <a:t>Biphasing</a:t>
            </a:r>
            <a:r>
              <a:rPr lang="en-US" dirty="0" smtClean="0"/>
              <a:t> so it is hard to </a:t>
            </a:r>
          </a:p>
          <a:p>
            <a:r>
              <a:rPr lang="en-US" dirty="0" smtClean="0"/>
              <a:t>Post synaptic - Much longer</a:t>
            </a:r>
            <a:r>
              <a:rPr lang="en-US" baseline="0" dirty="0" smtClean="0"/>
              <a:t> and they are </a:t>
            </a:r>
            <a:r>
              <a:rPr lang="en-US" baseline="0" dirty="0" err="1" smtClean="0"/>
              <a:t>monophasing</a:t>
            </a:r>
            <a:r>
              <a:rPr lang="en-US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3C28-4476-4234-81B8-A80D75DFA3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9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measure is actually</a:t>
            </a:r>
            <a:r>
              <a:rPr lang="en-US" baseline="0" dirty="0" smtClean="0"/>
              <a:t>  </a:t>
            </a:r>
            <a:r>
              <a:rPr lang="en-US" dirty="0" smtClean="0"/>
              <a:t>Neurons</a:t>
            </a:r>
            <a:r>
              <a:rPr lang="en-US" baseline="0" dirty="0" smtClean="0"/>
              <a:t> that are oriented in parallel  </a:t>
            </a:r>
            <a:endParaRPr lang="en-US" dirty="0" smtClean="0"/>
          </a:p>
          <a:p>
            <a:r>
              <a:rPr lang="en-US" dirty="0" smtClean="0"/>
              <a:t>Vertical orientation and </a:t>
            </a:r>
            <a:r>
              <a:rPr lang="en-US" dirty="0" err="1" smtClean="0"/>
              <a:t>perpanticular</a:t>
            </a:r>
            <a:r>
              <a:rPr lang="en-US" dirty="0" smtClean="0"/>
              <a:t> to the scalp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3C28-4476-4234-81B8-A80D75DFA3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AB22-4998-43A6-9C84-4C11D3820CB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997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The electric potentials created during saccades and blinks can be orders of magnitude larger than the electroencephalogram (EEG)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and can propagate across much of the scalp, masking and distorting brain signals.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3C28-4476-4234-81B8-A80D75DFA3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63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two times </a:t>
            </a:r>
            <a:r>
              <a:rPr lang="en-US" dirty="0" err="1" smtClean="0"/>
              <a:t>ica</a:t>
            </a:r>
            <a:r>
              <a:rPr lang="en-US" dirty="0" smtClean="0"/>
              <a:t> to see if there is still</a:t>
            </a:r>
            <a:r>
              <a:rPr lang="en-US" baseline="0" dirty="0" smtClean="0"/>
              <a:t> remaining non cerebral information in the data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3C28-4476-4234-81B8-A80D75DFA3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D6E-9B05-4E23-B010-369A189609D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083-212F-46BA-821B-ADCE3D6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D6E-9B05-4E23-B010-369A189609D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083-212F-46BA-821B-ADCE3D6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D6E-9B05-4E23-B010-369A189609D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083-212F-46BA-821B-ADCE3D6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0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D6E-9B05-4E23-B010-369A189609D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083-212F-46BA-821B-ADCE3D6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4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D6E-9B05-4E23-B010-369A189609D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083-212F-46BA-821B-ADCE3D6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D6E-9B05-4E23-B010-369A189609D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083-212F-46BA-821B-ADCE3D6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D6E-9B05-4E23-B010-369A189609D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083-212F-46BA-821B-ADCE3D6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7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D6E-9B05-4E23-B010-369A189609D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083-212F-46BA-821B-ADCE3D6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D6E-9B05-4E23-B010-369A189609D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083-212F-46BA-821B-ADCE3D6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D6E-9B05-4E23-B010-369A189609D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083-212F-46BA-821B-ADCE3D6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3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D6E-9B05-4E23-B010-369A189609D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083-212F-46BA-821B-ADCE3D6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1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ED6E-9B05-4E23-B010-369A189609D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E083-212F-46BA-821B-ADCE3D6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657474" y="3920182"/>
            <a:ext cx="6877050" cy="19489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latin typeface="+mj-lt"/>
              </a:rPr>
              <a:t>Marios Antonakakis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Institute for </a:t>
            </a:r>
            <a:r>
              <a:rPr lang="en-GB" dirty="0" err="1" smtClean="0">
                <a:latin typeface="+mj-lt"/>
              </a:rPr>
              <a:t>Biomagnetism</a:t>
            </a:r>
            <a:r>
              <a:rPr lang="en-GB" dirty="0" smtClean="0">
                <a:latin typeface="+mj-lt"/>
              </a:rPr>
              <a:t> and </a:t>
            </a:r>
            <a:r>
              <a:rPr lang="en-GB" dirty="0" err="1" smtClean="0">
                <a:latin typeface="+mj-lt"/>
              </a:rPr>
              <a:t>Biosignalanalysis</a:t>
            </a:r>
            <a:r>
              <a:rPr lang="en-GB" dirty="0" smtClean="0">
                <a:latin typeface="+mj-lt"/>
              </a:rPr>
              <a:t>, University of </a:t>
            </a:r>
            <a:r>
              <a:rPr lang="en-GB" dirty="0" err="1" smtClean="0">
                <a:latin typeface="+mj-lt"/>
              </a:rPr>
              <a:t>Münster</a:t>
            </a:r>
            <a:r>
              <a:rPr lang="en-GB" dirty="0" smtClean="0">
                <a:latin typeface="+mj-lt"/>
              </a:rPr>
              <a:t>, Germany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BACI, Bern, 29.08.2017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7474" y="1964166"/>
            <a:ext cx="7185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Gulim"/>
              </a:rPr>
              <a:t>Introduction to </a:t>
            </a:r>
            <a:r>
              <a:rPr lang="en-US" sz="3600" b="1" dirty="0" smtClean="0">
                <a:latin typeface="Gulim"/>
              </a:rPr>
              <a:t>EEG and </a:t>
            </a:r>
            <a:r>
              <a:rPr lang="en-US" sz="3600" b="1" dirty="0">
                <a:latin typeface="Gulim"/>
              </a:rPr>
              <a:t>analysis with the </a:t>
            </a:r>
            <a:r>
              <a:rPr lang="en-US" sz="3600" b="1" dirty="0" err="1">
                <a:latin typeface="Gulim"/>
              </a:rPr>
              <a:t>FieldTrip</a:t>
            </a:r>
            <a:r>
              <a:rPr lang="en-US" sz="3600" b="1" dirty="0">
                <a:latin typeface="Gulim"/>
              </a:rPr>
              <a:t> toolbox </a:t>
            </a:r>
          </a:p>
        </p:txBody>
      </p:sp>
      <p:pic>
        <p:nvPicPr>
          <p:cNvPr id="4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80" y="459824"/>
            <a:ext cx="3798027" cy="90659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5" name="Picture 4" descr="https://campus.uni-muenster.de/fileadmin/_processed_/9/f/csm_IBB_Logo_black_on_white_01_801c266d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1" y="64035"/>
            <a:ext cx="1980276" cy="1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CI 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60" y="5869110"/>
            <a:ext cx="3714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6389" t="42578" r="20694" b="36180"/>
          <a:stretch/>
        </p:blipFill>
        <p:spPr>
          <a:xfrm>
            <a:off x="3557935" y="365533"/>
            <a:ext cx="3252007" cy="109517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7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80" y="365125"/>
            <a:ext cx="10268919" cy="1325563"/>
          </a:xfrm>
        </p:spPr>
        <p:txBody>
          <a:bodyPr>
            <a:normAutofit/>
          </a:bodyPr>
          <a:lstStyle/>
          <a:p>
            <a:r>
              <a:rPr kumimoji="1" lang="en-US" dirty="0">
                <a:ea typeface="Gulim"/>
              </a:rPr>
              <a:t>How do we record those signals using EEG (</a:t>
            </a:r>
            <a:r>
              <a:rPr kumimoji="1" lang="en-US" altLang="en-US" b="1" dirty="0" err="1">
                <a:ea typeface="Gulim"/>
              </a:rPr>
              <a:t>E</a:t>
            </a:r>
            <a:r>
              <a:rPr kumimoji="1" lang="en-US" altLang="en-US" dirty="0" err="1">
                <a:ea typeface="Gulim"/>
              </a:rPr>
              <a:t>lectro</a:t>
            </a:r>
            <a:r>
              <a:rPr kumimoji="1" lang="en-US" altLang="en-US" b="1" dirty="0" err="1">
                <a:ea typeface="Gulim"/>
              </a:rPr>
              <a:t>E</a:t>
            </a:r>
            <a:r>
              <a:rPr kumimoji="1" lang="en-US" altLang="en-US" dirty="0" err="1">
                <a:ea typeface="Gulim"/>
              </a:rPr>
              <a:t>ncephalo</a:t>
            </a:r>
            <a:r>
              <a:rPr kumimoji="1" lang="en-US" altLang="en-US" b="1" dirty="0" err="1">
                <a:ea typeface="Gulim"/>
              </a:rPr>
              <a:t>G</a:t>
            </a:r>
            <a:r>
              <a:rPr kumimoji="1" lang="en-US" altLang="en-US" dirty="0" err="1">
                <a:ea typeface="Gulim"/>
              </a:rPr>
              <a:t>ram</a:t>
            </a:r>
            <a:r>
              <a:rPr kumimoji="1" lang="en-US" altLang="en-US" dirty="0">
                <a:ea typeface="Gulim"/>
              </a:rPr>
              <a:t>)</a:t>
            </a:r>
            <a:endParaRPr kumimoji="1" lang="en-US" dirty="0">
              <a:solidFill>
                <a:schemeClr val="tx2">
                  <a:lumMod val="95000"/>
                </a:schemeClr>
              </a:solidFill>
              <a:latin typeface="Gulim" pitchFamily="34" charset="-127"/>
              <a:ea typeface="Guli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871426"/>
            <a:ext cx="10344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altLang="en-US" dirty="0" smtClean="0">
                <a:ea typeface="Gulim"/>
              </a:rPr>
              <a:t>There </a:t>
            </a:r>
            <a:r>
              <a:rPr lang="en-US" altLang="en-US" dirty="0">
                <a:ea typeface="Gulim"/>
              </a:rPr>
              <a:t>are perhaps 10</a:t>
            </a:r>
            <a:r>
              <a:rPr lang="en-US" altLang="en-US" baseline="30000" dirty="0">
                <a:ea typeface="Gulim"/>
              </a:rPr>
              <a:t>5</a:t>
            </a:r>
            <a:r>
              <a:rPr lang="en-US" altLang="en-US" dirty="0">
                <a:ea typeface="Gulim"/>
              </a:rPr>
              <a:t> neurons under a mm</a:t>
            </a:r>
            <a:r>
              <a:rPr lang="en-US" altLang="en-US" baseline="30000" dirty="0">
                <a:ea typeface="Gulim"/>
              </a:rPr>
              <a:t>2</a:t>
            </a:r>
            <a:r>
              <a:rPr lang="en-US" altLang="en-US" dirty="0">
                <a:ea typeface="Gulim"/>
              </a:rPr>
              <a:t> of cortical surface.</a:t>
            </a:r>
          </a:p>
          <a:p>
            <a:pPr marL="457200"/>
            <a:endParaRPr lang="en-US" altLang="en-US" dirty="0">
              <a:ea typeface="Gulim"/>
            </a:endParaRPr>
          </a:p>
          <a:p>
            <a:pPr marL="457200"/>
            <a:r>
              <a:rPr lang="en-US" altLang="en-US" dirty="0">
                <a:ea typeface="Gulim"/>
              </a:rPr>
              <a:t>EEG electrodes measure the space-averaged activity of &gt;10</a:t>
            </a:r>
            <a:r>
              <a:rPr lang="en-US" altLang="en-US" baseline="30000" dirty="0">
                <a:ea typeface="Gulim"/>
              </a:rPr>
              <a:t>7</a:t>
            </a:r>
            <a:r>
              <a:rPr lang="en-US" altLang="en-US" dirty="0">
                <a:ea typeface="Gulim"/>
              </a:rPr>
              <a:t> neurons.</a:t>
            </a:r>
          </a:p>
          <a:p>
            <a:pPr marL="457200"/>
            <a:endParaRPr lang="en-US" altLang="en-US" dirty="0">
              <a:ea typeface="Gulim"/>
            </a:endParaRPr>
          </a:p>
          <a:p>
            <a:pPr marL="457200"/>
            <a:r>
              <a:rPr lang="en-US" altLang="en-US" dirty="0">
                <a:ea typeface="Gulim"/>
              </a:rPr>
              <a:t>A µvolt signal will only be detected if pyramidal neurons are synchronously activated and many small dipoles are combined.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a typeface="Gulim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56" y="4158137"/>
            <a:ext cx="41910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48" y="3788805"/>
            <a:ext cx="5134020" cy="306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57683" y="3788805"/>
            <a:ext cx="2690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Gulim"/>
              </a:rPr>
              <a:t>Equivalent current dipoles </a:t>
            </a:r>
          </a:p>
        </p:txBody>
      </p:sp>
    </p:spTree>
    <p:extLst>
      <p:ext uri="{BB962C8B-B14F-4D97-AF65-F5344CB8AC3E}">
        <p14:creationId xmlns:p14="http://schemas.microsoft.com/office/powerpoint/2010/main" val="36585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216" y="365125"/>
            <a:ext cx="10289583" cy="1325563"/>
          </a:xfrm>
        </p:spPr>
        <p:txBody>
          <a:bodyPr/>
          <a:lstStyle/>
          <a:p>
            <a:r>
              <a:rPr kumimoji="1" lang="en-US" dirty="0">
                <a:ea typeface="Gulim"/>
              </a:rPr>
              <a:t>How do we record those signals using EEG (</a:t>
            </a:r>
            <a:r>
              <a:rPr kumimoji="1" lang="en-US" altLang="en-US" b="1" dirty="0" err="1">
                <a:ea typeface="Gulim"/>
              </a:rPr>
              <a:t>E</a:t>
            </a:r>
            <a:r>
              <a:rPr kumimoji="1" lang="en-US" altLang="en-US" dirty="0" err="1">
                <a:ea typeface="Gulim"/>
              </a:rPr>
              <a:t>lectro</a:t>
            </a:r>
            <a:r>
              <a:rPr kumimoji="1" lang="en-US" altLang="en-US" b="1" dirty="0" err="1">
                <a:ea typeface="Gulim"/>
              </a:rPr>
              <a:t>E</a:t>
            </a:r>
            <a:r>
              <a:rPr kumimoji="1" lang="en-US" altLang="en-US" dirty="0" err="1">
                <a:ea typeface="Gulim"/>
              </a:rPr>
              <a:t>ncephalo</a:t>
            </a:r>
            <a:r>
              <a:rPr kumimoji="1" lang="en-US" altLang="en-US" b="1" dirty="0" err="1">
                <a:ea typeface="Gulim"/>
              </a:rPr>
              <a:t>G</a:t>
            </a:r>
            <a:r>
              <a:rPr kumimoji="1" lang="en-US" altLang="en-US" dirty="0" err="1">
                <a:ea typeface="Gulim"/>
              </a:rPr>
              <a:t>ram</a:t>
            </a:r>
            <a:r>
              <a:rPr kumimoji="1" lang="en-US" altLang="en-US" dirty="0">
                <a:ea typeface="Gulim"/>
              </a:rPr>
              <a:t>)</a:t>
            </a:r>
            <a:endParaRPr lang="en-US" dirty="0">
              <a:ea typeface="Guli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216" y="1825624"/>
            <a:ext cx="1028958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a typeface="Gulim"/>
              </a:rPr>
              <a:t>Strong points of </a:t>
            </a:r>
            <a:r>
              <a:rPr lang="en-US" sz="3200" dirty="0" smtClean="0">
                <a:ea typeface="Gulim"/>
              </a:rPr>
              <a:t>EEG</a:t>
            </a:r>
          </a:p>
          <a:p>
            <a:pPr marL="457200" lvl="1" indent="0">
              <a:buNone/>
            </a:pPr>
            <a:r>
              <a:rPr lang="en-US" sz="2800" dirty="0" smtClean="0">
                <a:ea typeface="Gulim"/>
              </a:rPr>
              <a:t>Temporal </a:t>
            </a:r>
            <a:r>
              <a:rPr lang="en-US" sz="2800" dirty="0">
                <a:ea typeface="Gulim"/>
              </a:rPr>
              <a:t>resolution (~1 </a:t>
            </a:r>
            <a:r>
              <a:rPr lang="en-US" sz="2800" dirty="0" err="1">
                <a:ea typeface="Gulim"/>
              </a:rPr>
              <a:t>ms</a:t>
            </a:r>
            <a:r>
              <a:rPr lang="en-US" sz="2800" dirty="0">
                <a:ea typeface="Gulim"/>
              </a:rPr>
              <a:t>)</a:t>
            </a:r>
          </a:p>
          <a:p>
            <a:pPr marL="457200" lvl="1" indent="0">
              <a:buNone/>
            </a:pPr>
            <a:r>
              <a:rPr lang="en-US" sz="2800" dirty="0">
                <a:ea typeface="Gulim"/>
              </a:rPr>
              <a:t>Characterize individual components of ERP</a:t>
            </a:r>
          </a:p>
          <a:p>
            <a:pPr marL="457200" lvl="1" indent="0">
              <a:buNone/>
            </a:pPr>
            <a:r>
              <a:rPr lang="en-US" sz="2800" dirty="0">
                <a:ea typeface="Gulim"/>
              </a:rPr>
              <a:t>Oscillatory activity</a:t>
            </a:r>
          </a:p>
          <a:p>
            <a:pPr marL="457200" lvl="1" indent="0">
              <a:buNone/>
            </a:pPr>
            <a:r>
              <a:rPr lang="en-US" sz="2800" dirty="0">
                <a:ea typeface="Gulim"/>
              </a:rPr>
              <a:t>Disentangle dynamics of cortical </a:t>
            </a:r>
            <a:r>
              <a:rPr lang="en-US" sz="2800" dirty="0" smtClean="0">
                <a:ea typeface="Gulim"/>
              </a:rPr>
              <a:t>networks</a:t>
            </a:r>
          </a:p>
          <a:p>
            <a:pPr marL="457200" lvl="1" indent="0">
              <a:buNone/>
            </a:pPr>
            <a:endParaRPr lang="en-US" sz="2800" dirty="0">
              <a:ea typeface="Gulim"/>
            </a:endParaRPr>
          </a:p>
          <a:p>
            <a:pPr marL="0" indent="0">
              <a:buNone/>
            </a:pPr>
            <a:r>
              <a:rPr lang="en-US" sz="3200" dirty="0">
                <a:ea typeface="Gulim"/>
              </a:rPr>
              <a:t>Weak points of </a:t>
            </a:r>
            <a:r>
              <a:rPr lang="en-US" sz="3200" dirty="0" smtClean="0">
                <a:ea typeface="Gulim"/>
              </a:rPr>
              <a:t>EEG</a:t>
            </a:r>
            <a:endParaRPr lang="en-US" sz="3200" dirty="0">
              <a:ea typeface="Gulim"/>
            </a:endParaRPr>
          </a:p>
          <a:p>
            <a:pPr marL="457200" lvl="1" indent="0">
              <a:buNone/>
            </a:pPr>
            <a:r>
              <a:rPr lang="en-US" sz="2800" dirty="0">
                <a:ea typeface="Gulim"/>
              </a:rPr>
              <a:t>Measurement on outside of brain</a:t>
            </a:r>
          </a:p>
          <a:p>
            <a:pPr marL="457200" lvl="1" indent="0">
              <a:buNone/>
            </a:pPr>
            <a:r>
              <a:rPr lang="en-US" sz="2800" dirty="0">
                <a:ea typeface="Gulim"/>
              </a:rPr>
              <a:t>Overlap of components</a:t>
            </a:r>
          </a:p>
          <a:p>
            <a:pPr marL="457200" lvl="1" indent="0">
              <a:buNone/>
            </a:pPr>
            <a:r>
              <a:rPr lang="en-US" sz="2800" dirty="0">
                <a:ea typeface="Gulim"/>
              </a:rPr>
              <a:t>Low spatial resolution</a:t>
            </a:r>
          </a:p>
        </p:txBody>
      </p:sp>
    </p:spTree>
    <p:extLst>
      <p:ext uri="{BB962C8B-B14F-4D97-AF65-F5344CB8AC3E}">
        <p14:creationId xmlns:p14="http://schemas.microsoft.com/office/powerpoint/2010/main" val="30618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14" y="365125"/>
            <a:ext cx="10274086" cy="1325563"/>
          </a:xfrm>
        </p:spPr>
        <p:txBody>
          <a:bodyPr/>
          <a:lstStyle/>
          <a:p>
            <a:pPr marL="465138"/>
            <a:r>
              <a:rPr kumimoji="1" lang="en-US" dirty="0">
                <a:latin typeface="Gulim" pitchFamily="34" charset="-127"/>
                <a:ea typeface="Gulim" pitchFamily="34" charset="-127"/>
              </a:rPr>
              <a:t>EEG preprocessing with </a:t>
            </a:r>
            <a:r>
              <a:rPr kumimoji="1" lang="en-US" dirty="0" err="1">
                <a:latin typeface="Gulim" pitchFamily="34" charset="-127"/>
                <a:ea typeface="Gulim" pitchFamily="34" charset="-127"/>
              </a:rPr>
              <a:t>FieldTrip</a:t>
            </a:r>
            <a:endParaRPr kumimoji="1" 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714" y="1833245"/>
            <a:ext cx="10274085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Reading raw data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Frequency spectrum elimination around frequencies of interest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Artefact rejection and elimination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trial estimation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Further analysis according to our interests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9714" y="365125"/>
            <a:ext cx="10274086" cy="1325563"/>
          </a:xfrm>
        </p:spPr>
        <p:txBody>
          <a:bodyPr/>
          <a:lstStyle/>
          <a:p>
            <a:pPr marL="465138"/>
            <a:r>
              <a:rPr kumimoji="1" lang="en-US" dirty="0">
                <a:latin typeface="Gulim" pitchFamily="34" charset="-127"/>
                <a:ea typeface="Gulim" pitchFamily="34" charset="-127"/>
              </a:rPr>
              <a:t>EEG preprocessing with </a:t>
            </a:r>
            <a:r>
              <a:rPr kumimoji="1" lang="en-US" dirty="0" err="1">
                <a:latin typeface="Gulim" pitchFamily="34" charset="-127"/>
                <a:ea typeface="Gulim" pitchFamily="34" charset="-127"/>
              </a:rPr>
              <a:t>FieldTrip</a:t>
            </a:r>
            <a:endParaRPr kumimoji="1" 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714" y="1825625"/>
            <a:ext cx="10274085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Reading raw data </a:t>
            </a:r>
          </a:p>
          <a:p>
            <a:pPr marL="457200" lvl="1" indent="0">
              <a:buNone/>
            </a:pPr>
            <a:r>
              <a:rPr lang="en-US" b="1" dirty="0" smtClean="0"/>
              <a:t> Trial definition</a:t>
            </a:r>
          </a:p>
          <a:p>
            <a:pPr marL="914400" lvl="2" indent="0">
              <a:buNone/>
            </a:pPr>
            <a:r>
              <a:rPr lang="en-US" b="1" dirty="0" smtClean="0"/>
              <a:t>Specify our own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Frequency spectrum elimination around frequencies of interest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Artefact rejection and elimination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</a:t>
            </a:r>
            <a:r>
              <a:rPr lang="en-US" dirty="0"/>
              <a:t>trial estimation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Further analysis according to our interests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552" y="365125"/>
            <a:ext cx="10310247" cy="1325563"/>
          </a:xfrm>
        </p:spPr>
        <p:txBody>
          <a:bodyPr/>
          <a:lstStyle/>
          <a:p>
            <a:r>
              <a:rPr kumimoji="1" lang="en-US" dirty="0" smtClean="0">
                <a:latin typeface="Gulim" pitchFamily="34" charset="-127"/>
                <a:ea typeface="Gulim" pitchFamily="34" charset="-127"/>
              </a:rPr>
              <a:t>Trial definition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552" y="1825625"/>
            <a:ext cx="10310248" cy="4351338"/>
          </a:xfrm>
        </p:spPr>
        <p:txBody>
          <a:bodyPr>
            <a:normAutofit/>
          </a:bodyPr>
          <a:lstStyle/>
          <a:p>
            <a:r>
              <a:rPr lang="en-GB" dirty="0">
                <a:ea typeface="Gulim"/>
              </a:rPr>
              <a:t>Defining the trials, i.e. the pieces of data that will </a:t>
            </a:r>
            <a:r>
              <a:rPr lang="en-GB" dirty="0" smtClean="0">
                <a:ea typeface="Gulim"/>
              </a:rPr>
              <a:t>be read </a:t>
            </a:r>
            <a:r>
              <a:rPr lang="en-GB" dirty="0">
                <a:ea typeface="Gulim"/>
              </a:rPr>
              <a:t>in for pre‐processing. Trials are defined by </a:t>
            </a:r>
            <a:r>
              <a:rPr lang="en-GB" dirty="0" smtClean="0">
                <a:ea typeface="Gulim"/>
              </a:rPr>
              <a:t>their </a:t>
            </a:r>
            <a:r>
              <a:rPr lang="en-GB" b="1" dirty="0" smtClean="0">
                <a:ea typeface="Gulim"/>
              </a:rPr>
              <a:t>begin</a:t>
            </a:r>
            <a:r>
              <a:rPr lang="en-GB" dirty="0" smtClean="0">
                <a:ea typeface="Gulim"/>
              </a:rPr>
              <a:t> </a:t>
            </a:r>
            <a:r>
              <a:rPr lang="en-GB" dirty="0">
                <a:ea typeface="Gulim"/>
              </a:rPr>
              <a:t>and </a:t>
            </a:r>
            <a:r>
              <a:rPr lang="en-GB" b="1" dirty="0">
                <a:ea typeface="Gulim"/>
              </a:rPr>
              <a:t>end</a:t>
            </a:r>
            <a:r>
              <a:rPr lang="en-GB" dirty="0">
                <a:ea typeface="Gulim"/>
              </a:rPr>
              <a:t> sample in the data file and each trial </a:t>
            </a:r>
            <a:r>
              <a:rPr lang="en-GB" dirty="0" smtClean="0">
                <a:ea typeface="Gulim"/>
              </a:rPr>
              <a:t>has an </a:t>
            </a:r>
            <a:r>
              <a:rPr lang="en-GB" b="1" dirty="0">
                <a:ea typeface="Gulim"/>
              </a:rPr>
              <a:t>offset</a:t>
            </a:r>
            <a:r>
              <a:rPr lang="en-GB" dirty="0">
                <a:ea typeface="Gulim"/>
              </a:rPr>
              <a:t> that defines where the relative </a:t>
            </a:r>
            <a:r>
              <a:rPr lang="en-GB" b="1" dirty="0">
                <a:ea typeface="Gulim"/>
              </a:rPr>
              <a:t>t=0</a:t>
            </a:r>
            <a:r>
              <a:rPr lang="en-GB" dirty="0">
                <a:ea typeface="Gulim"/>
              </a:rPr>
              <a:t> </a:t>
            </a:r>
            <a:r>
              <a:rPr lang="en-GB" dirty="0" smtClean="0">
                <a:ea typeface="Gulim"/>
              </a:rPr>
              <a:t>point (usually </a:t>
            </a:r>
            <a:r>
              <a:rPr lang="en-GB" dirty="0">
                <a:ea typeface="Gulim"/>
              </a:rPr>
              <a:t>the point of the trigger) is for that </a:t>
            </a:r>
            <a:r>
              <a:rPr lang="en-GB" dirty="0" smtClean="0">
                <a:ea typeface="Gulim"/>
              </a:rPr>
              <a:t>trial.</a:t>
            </a:r>
          </a:p>
          <a:p>
            <a:r>
              <a:rPr lang="en-GB" dirty="0" smtClean="0">
                <a:ea typeface="Gulim"/>
              </a:rPr>
              <a:t>Trial </a:t>
            </a:r>
            <a:r>
              <a:rPr lang="en-GB" dirty="0">
                <a:ea typeface="Gulim"/>
              </a:rPr>
              <a:t>definition before pre‐processing allows us to </a:t>
            </a:r>
            <a:r>
              <a:rPr lang="en-GB" dirty="0" smtClean="0">
                <a:ea typeface="Gulim"/>
              </a:rPr>
              <a:t>save processing </a:t>
            </a:r>
            <a:r>
              <a:rPr lang="en-GB" dirty="0">
                <a:ea typeface="Gulim"/>
              </a:rPr>
              <a:t>resources. </a:t>
            </a:r>
          </a:p>
        </p:txBody>
      </p:sp>
    </p:spTree>
    <p:extLst>
      <p:ext uri="{BB962C8B-B14F-4D97-AF65-F5344CB8AC3E}">
        <p14:creationId xmlns:p14="http://schemas.microsoft.com/office/powerpoint/2010/main" val="39767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ulim"/>
              </a:rPr>
              <a:t>Why do we need triggers?</a:t>
            </a:r>
            <a:endParaRPr lang="en-GB" dirty="0">
              <a:latin typeface="Guli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01" t="44703" r="51722" b="15129"/>
          <a:stretch/>
        </p:blipFill>
        <p:spPr>
          <a:xfrm>
            <a:off x="4034230" y="1522209"/>
            <a:ext cx="4015945" cy="5002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6500" y="2337469"/>
            <a:ext cx="750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pre-stim</a:t>
            </a:r>
            <a:endParaRPr lang="en-GB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902863" y="2337469"/>
            <a:ext cx="750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post-stim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830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845389" y="359065"/>
            <a:ext cx="7614326" cy="13667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 err="1">
                <a:solidFill>
                  <a:schemeClr val="tx1"/>
                </a:solidFill>
                <a:latin typeface="Gulim"/>
              </a:rPr>
              <a:t>Anatomy</a:t>
            </a:r>
            <a:r>
              <a:rPr lang="de-DE" sz="4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Gulim"/>
              </a:rPr>
              <a:t>and</a:t>
            </a:r>
            <a:r>
              <a:rPr lang="de-DE" sz="4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Gulim"/>
              </a:rPr>
              <a:t>physiology</a:t>
            </a:r>
            <a:r>
              <a:rPr lang="de-DE" sz="4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Gulim"/>
              </a:rPr>
              <a:t>of</a:t>
            </a:r>
            <a:r>
              <a:rPr lang="de-DE" sz="4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Gulim"/>
              </a:rPr>
              <a:t>the</a:t>
            </a:r>
            <a:r>
              <a:rPr lang="de-DE" sz="4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Gulim"/>
              </a:rPr>
              <a:t>somatosensory</a:t>
            </a:r>
            <a:r>
              <a:rPr lang="de-DE" sz="4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Gulim"/>
              </a:rPr>
              <a:t>system</a:t>
            </a:r>
            <a:endParaRPr lang="de-DE" sz="4400" dirty="0">
              <a:solidFill>
                <a:schemeClr val="tx1"/>
              </a:solidFill>
              <a:latin typeface="Gulim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905773" y="1809823"/>
            <a:ext cx="9335506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specific</a:t>
            </a:r>
            <a:r>
              <a:rPr lang="de-DE" sz="2400" dirty="0" smtClean="0">
                <a:solidFill>
                  <a:schemeClr val="tx1"/>
                </a:solidFill>
              </a:rPr>
              <a:t> (</a:t>
            </a:r>
            <a:r>
              <a:rPr lang="de-DE" sz="2400" dirty="0" err="1" smtClean="0">
                <a:solidFill>
                  <a:schemeClr val="tx1"/>
                </a:solidFill>
              </a:rPr>
              <a:t>lemniscal</a:t>
            </a:r>
            <a:r>
              <a:rPr lang="de-DE" sz="2400" dirty="0" smtClean="0">
                <a:solidFill>
                  <a:schemeClr val="tx1"/>
                </a:solidFill>
              </a:rPr>
              <a:t>) </a:t>
            </a:r>
            <a:r>
              <a:rPr lang="de-DE" sz="2400" dirty="0" err="1" smtClean="0">
                <a:solidFill>
                  <a:schemeClr val="tx1"/>
                </a:solidFill>
              </a:rPr>
              <a:t>system</a:t>
            </a:r>
            <a:endParaRPr lang="de-DE" sz="2400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de-DE" sz="2200" dirty="0" smtClean="0">
                <a:solidFill>
                  <a:schemeClr val="tx1"/>
                </a:solidFill>
              </a:rPr>
              <a:t>fast (</a:t>
            </a:r>
            <a:r>
              <a:rPr lang="de-DE" sz="2200" dirty="0" err="1" smtClean="0">
                <a:solidFill>
                  <a:schemeClr val="tx1"/>
                </a:solidFill>
              </a:rPr>
              <a:t>minimally</a:t>
            </a:r>
            <a:r>
              <a:rPr lang="de-DE" sz="2200" dirty="0" smtClean="0">
                <a:solidFill>
                  <a:schemeClr val="tx1"/>
                </a:solidFill>
              </a:rPr>
              <a:t> 3 </a:t>
            </a:r>
            <a:r>
              <a:rPr lang="de-DE" sz="2200" dirty="0" err="1" smtClean="0">
                <a:solidFill>
                  <a:schemeClr val="tx1"/>
                </a:solidFill>
              </a:rPr>
              <a:t>neurons</a:t>
            </a:r>
            <a:r>
              <a:rPr lang="de-DE" sz="2200" dirty="0" smtClean="0">
                <a:solidFill>
                  <a:schemeClr val="tx1"/>
                </a:solidFill>
              </a:rPr>
              <a:t>)</a:t>
            </a:r>
          </a:p>
          <a:p>
            <a:pPr marL="201168" lvl="1" indent="0">
              <a:buNone/>
            </a:pPr>
            <a:r>
              <a:rPr lang="de-DE" sz="2200" dirty="0" smtClean="0">
                <a:solidFill>
                  <a:schemeClr val="tx1"/>
                </a:solidFill>
              </a:rPr>
              <a:t>first-order </a:t>
            </a:r>
            <a:r>
              <a:rPr lang="de-DE" sz="2200" dirty="0" err="1" smtClean="0">
                <a:solidFill>
                  <a:schemeClr val="tx1"/>
                </a:solidFill>
              </a:rPr>
              <a:t>neurons</a:t>
            </a:r>
            <a:r>
              <a:rPr lang="de-DE" sz="2200" dirty="0" smtClean="0">
                <a:solidFill>
                  <a:schemeClr val="tx1"/>
                </a:solidFill>
              </a:rPr>
              <a:t>: dorsal </a:t>
            </a:r>
            <a:r>
              <a:rPr lang="de-DE" sz="2200" dirty="0" err="1" smtClean="0">
                <a:solidFill>
                  <a:schemeClr val="tx1"/>
                </a:solidFill>
              </a:rPr>
              <a:t>root</a:t>
            </a:r>
            <a:r>
              <a:rPr lang="de-DE" sz="2200" dirty="0" smtClean="0">
                <a:solidFill>
                  <a:schemeClr val="tx1"/>
                </a:solidFill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</a:rPr>
              <a:t>ganglia</a:t>
            </a:r>
            <a:endParaRPr lang="de-DE" sz="2200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de-DE" sz="2200" dirty="0" err="1" smtClean="0">
                <a:solidFill>
                  <a:schemeClr val="tx1"/>
                </a:solidFill>
              </a:rPr>
              <a:t>second</a:t>
            </a:r>
            <a:r>
              <a:rPr lang="de-DE" sz="2200" dirty="0" smtClean="0">
                <a:solidFill>
                  <a:schemeClr val="tx1"/>
                </a:solidFill>
              </a:rPr>
              <a:t>-order </a:t>
            </a:r>
            <a:r>
              <a:rPr lang="de-DE" sz="2200" dirty="0" err="1" smtClean="0">
                <a:solidFill>
                  <a:schemeClr val="tx1"/>
                </a:solidFill>
              </a:rPr>
              <a:t>neurons</a:t>
            </a:r>
            <a:r>
              <a:rPr lang="de-DE" sz="2200" dirty="0" smtClean="0">
                <a:solidFill>
                  <a:schemeClr val="tx1"/>
                </a:solidFill>
              </a:rPr>
              <a:t>: </a:t>
            </a:r>
            <a:r>
              <a:rPr lang="de-DE" sz="2200" dirty="0" err="1" smtClean="0">
                <a:solidFill>
                  <a:schemeClr val="tx1"/>
                </a:solidFill>
              </a:rPr>
              <a:t>cuneate</a:t>
            </a:r>
            <a:r>
              <a:rPr lang="de-DE" sz="2200" dirty="0" smtClean="0">
                <a:solidFill>
                  <a:schemeClr val="tx1"/>
                </a:solidFill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</a:rPr>
              <a:t>nuclei</a:t>
            </a:r>
            <a:endParaRPr lang="de-DE" sz="2200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de-DE" sz="2200" dirty="0" err="1" smtClean="0">
                <a:solidFill>
                  <a:schemeClr val="tx1"/>
                </a:solidFill>
              </a:rPr>
              <a:t>third</a:t>
            </a:r>
            <a:r>
              <a:rPr lang="de-DE" sz="2200" dirty="0" smtClean="0">
                <a:solidFill>
                  <a:schemeClr val="tx1"/>
                </a:solidFill>
              </a:rPr>
              <a:t>-order </a:t>
            </a:r>
            <a:r>
              <a:rPr lang="de-DE" sz="2200" dirty="0" err="1" smtClean="0">
                <a:solidFill>
                  <a:schemeClr val="tx1"/>
                </a:solidFill>
              </a:rPr>
              <a:t>neurons</a:t>
            </a:r>
            <a:r>
              <a:rPr lang="de-DE" sz="2200" dirty="0" smtClean="0">
                <a:solidFill>
                  <a:schemeClr val="tx1"/>
                </a:solidFill>
              </a:rPr>
              <a:t>: </a:t>
            </a:r>
            <a:r>
              <a:rPr lang="de-DE" sz="2200" dirty="0" err="1" smtClean="0">
                <a:solidFill>
                  <a:schemeClr val="tx1"/>
                </a:solidFill>
              </a:rPr>
              <a:t>thalamus</a:t>
            </a:r>
            <a:endParaRPr lang="de-DE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unspecific</a:t>
            </a:r>
            <a:r>
              <a:rPr lang="de-DE" sz="2400" dirty="0" smtClean="0">
                <a:solidFill>
                  <a:schemeClr val="tx1"/>
                </a:solidFill>
              </a:rPr>
              <a:t> (extra-</a:t>
            </a:r>
            <a:r>
              <a:rPr lang="de-DE" sz="2400" dirty="0" err="1" smtClean="0">
                <a:solidFill>
                  <a:schemeClr val="tx1"/>
                </a:solidFill>
              </a:rPr>
              <a:t>lemniscal</a:t>
            </a:r>
            <a:r>
              <a:rPr lang="de-DE" sz="2400" dirty="0" smtClean="0">
                <a:solidFill>
                  <a:schemeClr val="tx1"/>
                </a:solidFill>
              </a:rPr>
              <a:t>) </a:t>
            </a:r>
            <a:r>
              <a:rPr lang="de-DE" sz="2400" dirty="0" err="1" smtClean="0">
                <a:solidFill>
                  <a:schemeClr val="tx1"/>
                </a:solidFill>
              </a:rPr>
              <a:t>system</a:t>
            </a:r>
            <a:endParaRPr lang="de-DE" sz="2400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de-DE" sz="2200" dirty="0" err="1" smtClean="0">
                <a:solidFill>
                  <a:schemeClr val="tx1"/>
                </a:solidFill>
              </a:rPr>
              <a:t>slower</a:t>
            </a:r>
            <a:endParaRPr lang="de-DE" sz="2200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de-DE" sz="2200" dirty="0" smtClean="0">
                <a:solidFill>
                  <a:schemeClr val="tx1"/>
                </a:solidFill>
              </a:rPr>
              <a:t>diffuse </a:t>
            </a:r>
            <a:r>
              <a:rPr lang="de-DE" sz="2200" dirty="0" err="1" smtClean="0">
                <a:solidFill>
                  <a:schemeClr val="tx1"/>
                </a:solidFill>
              </a:rPr>
              <a:t>cortical</a:t>
            </a:r>
            <a:r>
              <a:rPr lang="de-DE" sz="2200" dirty="0" smtClean="0">
                <a:solidFill>
                  <a:schemeClr val="tx1"/>
                </a:solidFill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</a:rPr>
              <a:t>projection</a:t>
            </a:r>
            <a:endParaRPr lang="de-DE" sz="2200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de-DE" sz="2200" dirty="0" err="1" smtClean="0">
                <a:solidFill>
                  <a:schemeClr val="tx1"/>
                </a:solidFill>
              </a:rPr>
              <a:t>possibly</a:t>
            </a:r>
            <a:r>
              <a:rPr lang="de-DE" sz="2200" dirty="0" smtClean="0">
                <a:solidFill>
                  <a:schemeClr val="tx1"/>
                </a:solidFill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</a:rPr>
              <a:t>affects</a:t>
            </a:r>
            <a:r>
              <a:rPr lang="de-DE" sz="2200" dirty="0" smtClean="0">
                <a:solidFill>
                  <a:schemeClr val="tx1"/>
                </a:solidFill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</a:rPr>
              <a:t>later</a:t>
            </a:r>
            <a:r>
              <a:rPr lang="de-DE" sz="2200" dirty="0" smtClean="0">
                <a:solidFill>
                  <a:schemeClr val="tx1"/>
                </a:solidFill>
              </a:rPr>
              <a:t> SEP/SEF-</a:t>
            </a:r>
            <a:r>
              <a:rPr lang="de-DE" sz="2200" dirty="0" err="1" smtClean="0">
                <a:solidFill>
                  <a:schemeClr val="tx1"/>
                </a:solidFill>
              </a:rPr>
              <a:t>components</a:t>
            </a:r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2" t="1796" r="6247" b="1366"/>
          <a:stretch/>
        </p:blipFill>
        <p:spPr>
          <a:xfrm>
            <a:off x="7839925" y="621771"/>
            <a:ext cx="4010295" cy="567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63" y="1930941"/>
            <a:ext cx="2956409" cy="3215039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905773" y="1809822"/>
            <a:ext cx="9335506" cy="4348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 smtClean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primary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somatosensory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cortex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(SI)</a:t>
            </a:r>
          </a:p>
          <a:p>
            <a:pPr marL="344488" lvl="1" indent="0">
              <a:buNone/>
            </a:pPr>
            <a:r>
              <a:rPr lang="de-DE" sz="2200" dirty="0" err="1">
                <a:solidFill>
                  <a:schemeClr val="tx1"/>
                </a:solidFill>
                <a:latin typeface="Gulim"/>
              </a:rPr>
              <a:t>postcentral</a:t>
            </a:r>
            <a:r>
              <a:rPr lang="de-DE" sz="22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Gulim"/>
              </a:rPr>
              <a:t>gyrus</a:t>
            </a:r>
            <a:endParaRPr lang="de-DE" sz="2200" dirty="0">
              <a:solidFill>
                <a:schemeClr val="tx1"/>
              </a:solidFill>
              <a:latin typeface="Gulim"/>
            </a:endParaRPr>
          </a:p>
          <a:p>
            <a:pPr marL="344488" lvl="1" indent="0">
              <a:buNone/>
            </a:pPr>
            <a:r>
              <a:rPr lang="de-DE" sz="2200" dirty="0" err="1">
                <a:solidFill>
                  <a:schemeClr val="tx1"/>
                </a:solidFill>
                <a:latin typeface="Gulim"/>
              </a:rPr>
              <a:t>Brodmann</a:t>
            </a:r>
            <a:r>
              <a:rPr lang="de-DE" sz="22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Gulim"/>
              </a:rPr>
              <a:t>areas</a:t>
            </a:r>
            <a:r>
              <a:rPr lang="de-DE" sz="2200" dirty="0">
                <a:solidFill>
                  <a:schemeClr val="tx1"/>
                </a:solidFill>
                <a:latin typeface="Gulim"/>
              </a:rPr>
              <a:t> 3, 1, 2</a:t>
            </a:r>
          </a:p>
          <a:p>
            <a:pPr marL="344488" lvl="1" indent="0">
              <a:buNone/>
            </a:pPr>
            <a:r>
              <a:rPr lang="de-DE" sz="2200" dirty="0" err="1">
                <a:solidFill>
                  <a:schemeClr val="tx1"/>
                </a:solidFill>
                <a:latin typeface="Gulim"/>
              </a:rPr>
              <a:t>sensory</a:t>
            </a:r>
            <a:r>
              <a:rPr lang="de-DE" sz="22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200" dirty="0" smtClean="0">
                <a:solidFill>
                  <a:schemeClr val="tx1"/>
                </a:solidFill>
                <a:latin typeface="Gulim"/>
              </a:rPr>
              <a:t>“</a:t>
            </a:r>
            <a:r>
              <a:rPr lang="de-DE" sz="2200" dirty="0" err="1" smtClean="0">
                <a:solidFill>
                  <a:schemeClr val="tx1"/>
                </a:solidFill>
                <a:latin typeface="Gulim"/>
              </a:rPr>
              <a:t>homunculus</a:t>
            </a:r>
            <a:r>
              <a:rPr lang="de-DE" sz="2200" dirty="0" smtClean="0">
                <a:solidFill>
                  <a:schemeClr val="tx1"/>
                </a:solidFill>
                <a:latin typeface="Gulim"/>
              </a:rPr>
              <a:t>“</a:t>
            </a:r>
            <a:endParaRPr lang="de-DE" sz="2400" dirty="0">
              <a:solidFill>
                <a:schemeClr val="tx1"/>
              </a:solidFill>
              <a:latin typeface="Gulim"/>
            </a:endParaRPr>
          </a:p>
          <a:p>
            <a:endParaRPr lang="de-DE" sz="2400" dirty="0" smtClean="0">
              <a:solidFill>
                <a:schemeClr val="tx1"/>
              </a:solidFill>
              <a:latin typeface="Gulim"/>
            </a:endParaRPr>
          </a:p>
          <a:p>
            <a:endParaRPr lang="de-DE" sz="2400" dirty="0">
              <a:solidFill>
                <a:schemeClr val="tx1"/>
              </a:solidFill>
              <a:latin typeface="Gulim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tx1"/>
              </a:solidFill>
              <a:latin typeface="Gulim"/>
            </a:endParaRPr>
          </a:p>
          <a:p>
            <a:endParaRPr lang="de-DE" sz="2400" dirty="0">
              <a:solidFill>
                <a:schemeClr val="tx1"/>
              </a:solidFill>
              <a:latin typeface="Gulim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secondary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somatosensory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cortex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(SII</a:t>
            </a:r>
            <a:r>
              <a:rPr lang="de-DE" sz="2400" dirty="0" smtClean="0">
                <a:solidFill>
                  <a:schemeClr val="tx1"/>
                </a:solidFill>
                <a:latin typeface="Gulim"/>
              </a:rPr>
              <a:t>)</a:t>
            </a:r>
            <a:endParaRPr lang="de-DE" sz="2400" dirty="0">
              <a:solidFill>
                <a:schemeClr val="tx1"/>
              </a:solidFill>
              <a:latin typeface="Gulim"/>
            </a:endParaRPr>
          </a:p>
          <a:p>
            <a:pPr marL="201168" lvl="1" indent="0">
              <a:buNone/>
            </a:pPr>
            <a:r>
              <a:rPr lang="de-DE" sz="22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Gulim"/>
              </a:rPr>
              <a:t>Brodmann</a:t>
            </a:r>
            <a:r>
              <a:rPr lang="de-DE" sz="22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Gulim"/>
              </a:rPr>
              <a:t>areas</a:t>
            </a:r>
            <a:r>
              <a:rPr lang="de-DE" sz="2200" dirty="0">
                <a:solidFill>
                  <a:schemeClr val="tx1"/>
                </a:solidFill>
                <a:latin typeface="Gulim"/>
              </a:rPr>
              <a:t> 40, 43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72" y="1112108"/>
            <a:ext cx="4500245" cy="5196819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845389" y="359065"/>
            <a:ext cx="7686992" cy="13667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 err="1">
                <a:solidFill>
                  <a:schemeClr val="tx1"/>
                </a:solidFill>
                <a:latin typeface="Gulim"/>
              </a:rPr>
              <a:t>Anatomy</a:t>
            </a:r>
            <a:r>
              <a:rPr lang="de-DE" sz="4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Gulim"/>
              </a:rPr>
              <a:t>and</a:t>
            </a:r>
            <a:r>
              <a:rPr lang="de-DE" sz="4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Gulim"/>
              </a:rPr>
              <a:t>physiology</a:t>
            </a:r>
            <a:r>
              <a:rPr lang="de-DE" sz="4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Gulim"/>
              </a:rPr>
              <a:t>of</a:t>
            </a:r>
            <a:r>
              <a:rPr lang="de-DE" sz="4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Gulim"/>
              </a:rPr>
              <a:t>the</a:t>
            </a:r>
            <a:r>
              <a:rPr lang="de-DE" sz="4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Gulim"/>
              </a:rPr>
              <a:t>somatosensory</a:t>
            </a:r>
            <a:r>
              <a:rPr lang="de-DE" sz="4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Gulim"/>
              </a:rPr>
              <a:t>system</a:t>
            </a:r>
            <a:endParaRPr lang="de-DE" sz="4400" dirty="0">
              <a:solidFill>
                <a:schemeClr val="tx1"/>
              </a:solidFill>
              <a:latin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0529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845388" y="359065"/>
            <a:ext cx="10367095" cy="7530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1"/>
                </a:solidFill>
                <a:latin typeface="Gulim"/>
              </a:rPr>
              <a:t>Electric stimulation </a:t>
            </a:r>
            <a:r>
              <a:rPr lang="de-DE" dirty="0">
                <a:solidFill>
                  <a:schemeClr val="tx1"/>
                </a:solidFill>
                <a:latin typeface="Gulim"/>
              </a:rPr>
              <a:t>of median nerve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905773" y="1809823"/>
            <a:ext cx="9335506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latin typeface="Gulim"/>
              </a:rPr>
              <a:t> median nerve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stimulated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at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wrist</a:t>
            </a:r>
            <a:endParaRPr lang="de-DE" sz="2400" dirty="0">
              <a:solidFill>
                <a:schemeClr val="tx1"/>
              </a:solidFill>
              <a:latin typeface="Gulim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lowest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strength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that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Gulim"/>
              </a:rPr>
              <a:t>achieves</a:t>
            </a:r>
            <a:r>
              <a:rPr lang="de-DE" sz="2400" dirty="0" smtClean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twitching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of</a:t>
            </a:r>
            <a:r>
              <a:rPr lang="de-DE" sz="2400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Gulim"/>
              </a:rPr>
              <a:t>thumb</a:t>
            </a:r>
            <a:endParaRPr lang="de-DE" sz="2400" dirty="0">
              <a:solidFill>
                <a:schemeClr val="tx1"/>
              </a:solidFill>
              <a:latin typeface="Gulim"/>
            </a:endParaRPr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83" y="2026509"/>
            <a:ext cx="3688048" cy="2980378"/>
          </a:xfrm>
          <a:prstGeom prst="rect">
            <a:avLst/>
          </a:prstGeom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/>
          </p:nvPr>
        </p:nvGraphicFramePr>
        <p:xfrm>
          <a:off x="1214687" y="3625583"/>
          <a:ext cx="5879448" cy="1872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5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advantages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limitations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19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large, robust </a:t>
                      </a:r>
                      <a:r>
                        <a:rPr lang="de-DE" baseline="0" dirty="0" err="1" smtClean="0"/>
                        <a:t>signal</a:t>
                      </a:r>
                      <a:endParaRPr lang="de-D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high </a:t>
                      </a:r>
                      <a:r>
                        <a:rPr lang="de-DE" baseline="0" dirty="0" err="1" smtClean="0"/>
                        <a:t>frequency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 smtClean="0"/>
                        <a:t>artefacts</a:t>
                      </a:r>
                      <a:endParaRPr lang="de-DE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 smtClean="0"/>
                        <a:t>uncomfortable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baseline="0" dirty="0" err="1" smtClean="0"/>
                        <a:t>children</a:t>
                      </a:r>
                      <a:r>
                        <a:rPr lang="de-DE" baseline="0" dirty="0" smtClean="0"/>
                        <a:t>,…?)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“</a:t>
                      </a:r>
                      <a:r>
                        <a:rPr lang="de-DE" baseline="0" dirty="0" err="1" smtClean="0"/>
                        <a:t>unnatural</a:t>
                      </a:r>
                      <a:r>
                        <a:rPr lang="de-DE" baseline="0" dirty="0" smtClean="0"/>
                        <a:t>“ </a:t>
                      </a:r>
                      <a:r>
                        <a:rPr lang="de-DE" baseline="0" dirty="0" err="1" smtClean="0"/>
                        <a:t>stimulus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845388" y="359065"/>
            <a:ext cx="9395891" cy="7530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solidFill>
                  <a:schemeClr val="tx1"/>
                </a:solidFill>
                <a:latin typeface="Gulim"/>
              </a:rPr>
              <a:t>Example</a:t>
            </a:r>
            <a:r>
              <a:rPr lang="de-DE" dirty="0">
                <a:solidFill>
                  <a:schemeClr val="tx1"/>
                </a:solidFill>
                <a:latin typeface="Gulim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Gulim"/>
              </a:rPr>
              <a:t>dataset</a:t>
            </a:r>
            <a:endParaRPr lang="de-DE" dirty="0">
              <a:solidFill>
                <a:schemeClr val="tx1"/>
              </a:solidFill>
              <a:latin typeface="Gulim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905773" y="1809823"/>
            <a:ext cx="9335506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84" y="1403268"/>
            <a:ext cx="7206451" cy="48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ulim"/>
                <a:ea typeface="Gulim"/>
              </a:rPr>
              <a:t>What is </a:t>
            </a:r>
            <a:r>
              <a:rPr lang="en-US" dirty="0" err="1" smtClean="0">
                <a:latin typeface="Gulim"/>
                <a:ea typeface="Gulim"/>
              </a:rPr>
              <a:t>FieldTrip</a:t>
            </a:r>
            <a:r>
              <a:rPr lang="en-US" dirty="0" smtClean="0">
                <a:latin typeface="Gulim"/>
                <a:ea typeface="Gulim"/>
              </a:rPr>
              <a:t>?</a:t>
            </a:r>
            <a:endParaRPr lang="en-US" dirty="0">
              <a:latin typeface="Gulim"/>
              <a:ea typeface="Guli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0">
              <a:buNone/>
            </a:pPr>
            <a:r>
              <a:rPr lang="en-US" dirty="0" smtClean="0">
                <a:ea typeface="Gulim"/>
              </a:rPr>
              <a:t>a </a:t>
            </a:r>
            <a:r>
              <a:rPr lang="en-US" dirty="0">
                <a:ea typeface="Gulim"/>
              </a:rPr>
              <a:t>MATLAB toolbox for the analysis of MEG, EEG and animal electrophysiology data </a:t>
            </a:r>
            <a:endParaRPr lang="en-US" dirty="0" smtClean="0">
              <a:ea typeface="Gulim"/>
            </a:endParaRPr>
          </a:p>
          <a:p>
            <a:pPr marL="457200" indent="0">
              <a:buNone/>
            </a:pPr>
            <a:endParaRPr lang="en-US" dirty="0" smtClean="0">
              <a:ea typeface="Gulim"/>
            </a:endParaRPr>
          </a:p>
          <a:p>
            <a:pPr marL="457200" indent="0">
              <a:buNone/>
            </a:pPr>
            <a:r>
              <a:rPr lang="en-US" dirty="0" smtClean="0">
                <a:ea typeface="Gulim"/>
              </a:rPr>
              <a:t>can </a:t>
            </a:r>
            <a:r>
              <a:rPr lang="en-US" dirty="0">
                <a:ea typeface="Gulim"/>
              </a:rPr>
              <a:t>import data from many different file formats </a:t>
            </a:r>
            <a:endParaRPr lang="en-US" dirty="0" smtClean="0">
              <a:ea typeface="Gulim"/>
            </a:endParaRPr>
          </a:p>
          <a:p>
            <a:pPr marL="457200" indent="0">
              <a:buNone/>
            </a:pPr>
            <a:endParaRPr lang="en-US" dirty="0" smtClean="0">
              <a:ea typeface="Gulim"/>
            </a:endParaRPr>
          </a:p>
          <a:p>
            <a:pPr marL="457200" indent="0">
              <a:buNone/>
            </a:pPr>
            <a:r>
              <a:rPr lang="en-US" dirty="0" smtClean="0">
                <a:ea typeface="Gulim"/>
              </a:rPr>
              <a:t>contains </a:t>
            </a:r>
            <a:r>
              <a:rPr lang="en-US" dirty="0">
                <a:ea typeface="Gulim"/>
              </a:rPr>
              <a:t>algorithms for spectral analysis, source reconstruction, statistics, connectivity, … </a:t>
            </a:r>
          </a:p>
        </p:txBody>
      </p:sp>
    </p:spTree>
    <p:extLst>
      <p:ext uri="{BB962C8B-B14F-4D97-AF65-F5344CB8AC3E}">
        <p14:creationId xmlns:p14="http://schemas.microsoft.com/office/powerpoint/2010/main" val="23376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5138"/>
            <a:r>
              <a:rPr kumimoji="1" lang="en-US" dirty="0">
                <a:latin typeface="Gulim" pitchFamily="34" charset="-127"/>
                <a:ea typeface="Gulim" pitchFamily="34" charset="-127"/>
              </a:rPr>
              <a:t>EEG preprocessing with </a:t>
            </a:r>
            <a:r>
              <a:rPr kumimoji="1" lang="en-US" dirty="0" err="1">
                <a:latin typeface="Gulim" pitchFamily="34" charset="-127"/>
                <a:ea typeface="Gulim" pitchFamily="34" charset="-127"/>
              </a:rPr>
              <a:t>FieldTrip</a:t>
            </a:r>
            <a:endParaRPr kumimoji="1" 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Reading raw data </a:t>
            </a:r>
          </a:p>
          <a:p>
            <a:pPr marL="457200" lvl="1" indent="0">
              <a:buNone/>
            </a:pPr>
            <a:r>
              <a:rPr lang="en-US" dirty="0" smtClean="0"/>
              <a:t> Trial definition</a:t>
            </a:r>
          </a:p>
          <a:p>
            <a:pPr marL="914400" lvl="2" indent="0">
              <a:buNone/>
            </a:pPr>
            <a:r>
              <a:rPr lang="en-US" dirty="0" smtClean="0"/>
              <a:t>Specify our own function</a:t>
            </a:r>
          </a:p>
          <a:p>
            <a:pPr marL="457200" lvl="1" indent="0">
              <a:buNone/>
            </a:pPr>
            <a:r>
              <a:rPr lang="en-US" b="1" dirty="0" smtClean="0"/>
              <a:t> Baseline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Frequency spectrum elimination around frequencies of interest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Artefact rejection and elimination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Single trial </a:t>
            </a:r>
            <a:r>
              <a:rPr lang="en-US" dirty="0" smtClean="0"/>
              <a:t>estimation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Further analysis according to our interests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latin typeface="Gulim" pitchFamily="34" charset="-127"/>
                <a:ea typeface="Gulim" pitchFamily="34" charset="-127"/>
              </a:rPr>
              <a:t>Baseline Correction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32022" y="5831571"/>
            <a:ext cx="4601016" cy="9327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Baseline correction</a:t>
            </a:r>
          </a:p>
          <a:p>
            <a:r>
              <a:rPr lang="en-US" dirty="0" smtClean="0"/>
              <a:t>Calculate the mean of the baseline period</a:t>
            </a:r>
          </a:p>
          <a:p>
            <a:r>
              <a:rPr lang="en-US" dirty="0" smtClean="0"/>
              <a:t>Subtract the mean from the rest of 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55" t="49769" r="23403" b="28119"/>
          <a:stretch/>
        </p:blipFill>
        <p:spPr>
          <a:xfrm>
            <a:off x="1443990" y="2473999"/>
            <a:ext cx="9304020" cy="3214541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181477" y="2084146"/>
            <a:ext cx="2141421" cy="932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Before BLC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733038" y="2084146"/>
            <a:ext cx="2141421" cy="932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After BLC</a:t>
            </a:r>
          </a:p>
        </p:txBody>
      </p:sp>
    </p:spTree>
    <p:extLst>
      <p:ext uri="{BB962C8B-B14F-4D97-AF65-F5344CB8AC3E}">
        <p14:creationId xmlns:p14="http://schemas.microsoft.com/office/powerpoint/2010/main" val="1950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5138"/>
            <a:r>
              <a:rPr kumimoji="1" lang="en-US" dirty="0">
                <a:latin typeface="Gulim" pitchFamily="34" charset="-127"/>
                <a:ea typeface="Gulim" pitchFamily="34" charset="-127"/>
              </a:rPr>
              <a:t>EEG preprocessing with </a:t>
            </a:r>
            <a:r>
              <a:rPr kumimoji="1" lang="en-US" dirty="0" err="1">
                <a:latin typeface="Gulim" pitchFamily="34" charset="-127"/>
                <a:ea typeface="Gulim" pitchFamily="34" charset="-127"/>
              </a:rPr>
              <a:t>FieldTrip</a:t>
            </a:r>
            <a:endParaRPr kumimoji="1" 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Reading raw data – </a:t>
            </a:r>
            <a:r>
              <a:rPr lang="en-US" b="1" dirty="0" err="1" smtClean="0"/>
              <a:t>ft_preprocessing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 Trial definition – </a:t>
            </a:r>
            <a:r>
              <a:rPr lang="en-US" b="1" dirty="0" err="1" smtClean="0"/>
              <a:t>ft_definetrial</a:t>
            </a:r>
            <a:r>
              <a:rPr lang="en-US" b="1" dirty="0" smtClean="0"/>
              <a:t>, </a:t>
            </a:r>
            <a:r>
              <a:rPr lang="en-US" b="1" dirty="0" err="1" smtClean="0"/>
              <a:t>ft_refinetrial</a:t>
            </a:r>
            <a:endParaRPr lang="en-US" b="1" dirty="0" smtClean="0"/>
          </a:p>
          <a:p>
            <a:pPr marL="914400" lvl="2" indent="0">
              <a:buNone/>
            </a:pPr>
            <a:r>
              <a:rPr lang="en-US" dirty="0" smtClean="0"/>
              <a:t>Specify our own function – </a:t>
            </a:r>
            <a:r>
              <a:rPr lang="en-US" b="1" dirty="0" err="1" smtClean="0"/>
              <a:t>cfg.trialfun</a:t>
            </a:r>
            <a:r>
              <a:rPr lang="en-US" b="1" dirty="0" smtClean="0"/>
              <a:t> = ‘foo’</a:t>
            </a:r>
          </a:p>
          <a:p>
            <a:pPr marL="457200" lvl="1" indent="0">
              <a:buNone/>
            </a:pPr>
            <a:r>
              <a:rPr lang="en-US" dirty="0" smtClean="0"/>
              <a:t> Baseline correction – </a:t>
            </a:r>
            <a:r>
              <a:rPr lang="en-US" b="1" dirty="0" err="1" smtClean="0"/>
              <a:t>cfg.demean</a:t>
            </a:r>
            <a:r>
              <a:rPr lang="en-US" b="1" dirty="0" smtClean="0"/>
              <a:t> = ‘yes’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Frequency spectrum elimination around frequencies of interest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Artefact rejection and </a:t>
            </a:r>
            <a:r>
              <a:rPr lang="en-US" dirty="0"/>
              <a:t>elimination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Single trial estimation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Further analysis according to our interests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069"/>
            <a:ext cx="10515600" cy="1325563"/>
          </a:xfrm>
        </p:spPr>
        <p:txBody>
          <a:bodyPr/>
          <a:lstStyle/>
          <a:p>
            <a:pPr marL="465138"/>
            <a:r>
              <a:rPr kumimoji="1" lang="en-US" dirty="0">
                <a:latin typeface="Gulim" pitchFamily="34" charset="-127"/>
                <a:ea typeface="Gulim" pitchFamily="34" charset="-127"/>
              </a:rPr>
              <a:t>EEG preprocessing with </a:t>
            </a:r>
            <a:r>
              <a:rPr kumimoji="1" lang="en-US" dirty="0" err="1">
                <a:latin typeface="Gulim" pitchFamily="34" charset="-127"/>
                <a:ea typeface="Gulim" pitchFamily="34" charset="-127"/>
              </a:rPr>
              <a:t>FieldTrip</a:t>
            </a:r>
            <a:endParaRPr kumimoji="1" 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Reading raw data </a:t>
            </a:r>
          </a:p>
          <a:p>
            <a:pPr marL="457200" lvl="1" indent="0">
              <a:buNone/>
            </a:pPr>
            <a:r>
              <a:rPr lang="en-US" dirty="0" smtClean="0"/>
              <a:t> Trial definition</a:t>
            </a:r>
          </a:p>
          <a:p>
            <a:pPr marL="914400" lvl="2" indent="0">
              <a:buNone/>
            </a:pPr>
            <a:r>
              <a:rPr lang="en-US" dirty="0" smtClean="0"/>
              <a:t>Specify our own function</a:t>
            </a:r>
          </a:p>
          <a:p>
            <a:pPr marL="457200" lvl="1" indent="0">
              <a:buNone/>
            </a:pPr>
            <a:r>
              <a:rPr lang="en-US" dirty="0" smtClean="0"/>
              <a:t> Baseline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Frequency spectrum elimination around frequencies of interest</a:t>
            </a:r>
          </a:p>
          <a:p>
            <a:pPr marL="457200" lvl="1" indent="0">
              <a:buNone/>
            </a:pPr>
            <a:r>
              <a:rPr lang="en-GB" b="1" dirty="0" smtClean="0"/>
              <a:t> </a:t>
            </a:r>
            <a:r>
              <a:rPr lang="en-GB" b="1" dirty="0" err="1" smtClean="0"/>
              <a:t>dft</a:t>
            </a:r>
            <a:r>
              <a:rPr lang="en-GB" b="1" dirty="0" smtClean="0"/>
              <a:t> </a:t>
            </a:r>
            <a:r>
              <a:rPr lang="en-GB" b="1" dirty="0"/>
              <a:t>filter, low‐pass/high‐pass </a:t>
            </a:r>
            <a:r>
              <a:rPr lang="en-GB" b="1" dirty="0" smtClean="0"/>
              <a:t>filters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Artefact rejection and </a:t>
            </a:r>
            <a:r>
              <a:rPr lang="en-US" dirty="0"/>
              <a:t>elimination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Single trial estimation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Further analysis according to our interests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5138"/>
            <a:r>
              <a:rPr kumimoji="1" lang="en-US" dirty="0" smtClean="0">
                <a:latin typeface="Gulim" pitchFamily="34" charset="-127"/>
                <a:ea typeface="Gulim" pitchFamily="34" charset="-127"/>
              </a:rPr>
              <a:t>Data filtering</a:t>
            </a:r>
            <a:endParaRPr kumimoji="1" 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422900" cy="4354512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r>
              <a:rPr lang="en-US" sz="3200" dirty="0" smtClean="0"/>
              <a:t>Power Line Noise (PLN)</a:t>
            </a:r>
          </a:p>
          <a:p>
            <a:pPr marL="457200" indent="0">
              <a:buNone/>
            </a:pPr>
            <a:endParaRPr lang="en-US" sz="3200" dirty="0"/>
          </a:p>
          <a:p>
            <a:pPr marL="749300" indent="0">
              <a:buNone/>
            </a:pPr>
            <a:r>
              <a:rPr lang="en-US" b="1" dirty="0" smtClean="0"/>
              <a:t>distortion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EEG </a:t>
            </a:r>
            <a:r>
              <a:rPr lang="en-US" dirty="0"/>
              <a:t>signals </a:t>
            </a:r>
            <a:endParaRPr lang="en-US" dirty="0" smtClean="0"/>
          </a:p>
          <a:p>
            <a:pPr marL="749300" indent="0">
              <a:buNone/>
            </a:pPr>
            <a:endParaRPr lang="en-US" dirty="0" smtClean="0"/>
          </a:p>
          <a:p>
            <a:pPr marL="749300" indent="0">
              <a:buNone/>
            </a:pPr>
            <a:r>
              <a:rPr lang="en-US" dirty="0" smtClean="0"/>
              <a:t>reduce quality </a:t>
            </a:r>
            <a:r>
              <a:rPr lang="en-US" dirty="0"/>
              <a:t>and convolute the interpretations of the </a:t>
            </a:r>
            <a:r>
              <a:rPr lang="en-US" dirty="0" smtClean="0"/>
              <a:t>data</a:t>
            </a:r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0" y="1330956"/>
            <a:ext cx="4975105" cy="552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>
                <a:latin typeface="Gulim" pitchFamily="34" charset="-127"/>
                <a:ea typeface="Gulim" pitchFamily="34" charset="-127"/>
              </a:rPr>
              <a:t>Data filtering</a:t>
            </a:r>
            <a:endParaRPr lang="en-US" dirty="0">
              <a:latin typeface="Guli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334437" cy="4354512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r>
              <a:rPr lang="en-US" sz="3200" dirty="0" smtClean="0"/>
              <a:t>Filtering - </a:t>
            </a:r>
            <a:r>
              <a:rPr lang="en-US" sz="3200" dirty="0"/>
              <a:t>e</a:t>
            </a:r>
            <a:r>
              <a:rPr lang="en-US" sz="3200" dirty="0" smtClean="0"/>
              <a:t>limination of the original frequency spectrum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86" y="2474976"/>
            <a:ext cx="4007832" cy="3795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10" y="2474976"/>
            <a:ext cx="3988777" cy="3795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619" y="2474976"/>
            <a:ext cx="4015381" cy="37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069"/>
            <a:ext cx="10515600" cy="1325563"/>
          </a:xfrm>
        </p:spPr>
        <p:txBody>
          <a:bodyPr/>
          <a:lstStyle/>
          <a:p>
            <a:r>
              <a:rPr kumimoji="1" lang="en-US" dirty="0">
                <a:latin typeface="Gulim" pitchFamily="34" charset="-127"/>
                <a:ea typeface="Gulim" pitchFamily="34" charset="-127"/>
              </a:rPr>
              <a:t>EEG preprocessing with </a:t>
            </a:r>
            <a:r>
              <a:rPr kumimoji="1" lang="en-US" dirty="0" err="1">
                <a:latin typeface="Gulim" pitchFamily="34" charset="-127"/>
                <a:ea typeface="Gulim" pitchFamily="34" charset="-127"/>
              </a:rPr>
              <a:t>FieldTrip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Reading raw data </a:t>
            </a:r>
          </a:p>
          <a:p>
            <a:pPr marL="457200" lvl="1" indent="0">
              <a:buNone/>
            </a:pPr>
            <a:r>
              <a:rPr lang="en-US" dirty="0" smtClean="0"/>
              <a:t> Trial definition</a:t>
            </a:r>
          </a:p>
          <a:p>
            <a:pPr marL="914400" lvl="2" indent="0">
              <a:buNone/>
            </a:pPr>
            <a:r>
              <a:rPr lang="en-US" dirty="0" smtClean="0"/>
              <a:t>Specify our own function</a:t>
            </a:r>
          </a:p>
          <a:p>
            <a:pPr marL="457200" lvl="1" indent="0">
              <a:buNone/>
            </a:pPr>
            <a:r>
              <a:rPr lang="en-US" dirty="0" smtClean="0"/>
              <a:t> Baseline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Frequency spectrum elimination around frequencies of interest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  <a:r>
              <a:rPr lang="en-GB" dirty="0" err="1" smtClean="0"/>
              <a:t>dft</a:t>
            </a:r>
            <a:r>
              <a:rPr lang="en-GB" dirty="0" smtClean="0"/>
              <a:t> </a:t>
            </a:r>
            <a:r>
              <a:rPr lang="en-GB" dirty="0"/>
              <a:t>filter, low‐pass/high‐pass </a:t>
            </a:r>
            <a:r>
              <a:rPr lang="en-GB" dirty="0" smtClean="0"/>
              <a:t>filters</a:t>
            </a:r>
          </a:p>
          <a:p>
            <a:pPr marL="457200" lvl="1" indent="0"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ft_preprocessing</a:t>
            </a:r>
            <a:r>
              <a:rPr lang="en-US" b="1" dirty="0" smtClean="0"/>
              <a:t>, </a:t>
            </a:r>
            <a:r>
              <a:rPr lang="en-US" b="1" dirty="0" err="1"/>
              <a:t>cfg.dftfilter</a:t>
            </a:r>
            <a:r>
              <a:rPr lang="en-US" b="1" dirty="0"/>
              <a:t> = </a:t>
            </a:r>
            <a:r>
              <a:rPr lang="en-US" b="1" dirty="0" smtClean="0"/>
              <a:t>'yes‘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dirty="0" err="1" smtClean="0"/>
              <a:t>cfg.hpfilter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'yes‘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dirty="0" err="1" smtClean="0"/>
              <a:t>cfg.lpfilter</a:t>
            </a:r>
            <a:r>
              <a:rPr lang="en-US" b="1" dirty="0" smtClean="0"/>
              <a:t> </a:t>
            </a:r>
            <a:r>
              <a:rPr lang="en-US" b="1" dirty="0"/>
              <a:t>= 'yes</a:t>
            </a:r>
            <a:r>
              <a:rPr lang="en-US" b="1" dirty="0" smtClean="0"/>
              <a:t>'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Artefact rejection and </a:t>
            </a:r>
            <a:r>
              <a:rPr lang="en-US" dirty="0"/>
              <a:t>elimination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Single trial estimation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Further analysis according to our interests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069"/>
            <a:ext cx="10515600" cy="1325563"/>
          </a:xfrm>
        </p:spPr>
        <p:txBody>
          <a:bodyPr/>
          <a:lstStyle/>
          <a:p>
            <a:r>
              <a:rPr kumimoji="1" lang="en-US" dirty="0">
                <a:latin typeface="Gulim" pitchFamily="34" charset="-127"/>
                <a:ea typeface="Gulim" pitchFamily="34" charset="-127"/>
              </a:rPr>
              <a:t>EEG preprocessing with </a:t>
            </a:r>
            <a:r>
              <a:rPr kumimoji="1" lang="en-US" dirty="0" err="1">
                <a:latin typeface="Gulim" pitchFamily="34" charset="-127"/>
                <a:ea typeface="Gulim" pitchFamily="34" charset="-127"/>
              </a:rPr>
              <a:t>FieldTrip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Reading raw data </a:t>
            </a:r>
          </a:p>
          <a:p>
            <a:pPr marL="457200" lvl="1" indent="0">
              <a:buNone/>
            </a:pPr>
            <a:r>
              <a:rPr lang="en-US" dirty="0" smtClean="0"/>
              <a:t> Trial definition</a:t>
            </a:r>
          </a:p>
          <a:p>
            <a:pPr marL="914400" lvl="2" indent="0">
              <a:buNone/>
            </a:pPr>
            <a:r>
              <a:rPr lang="en-US" dirty="0" smtClean="0"/>
              <a:t>Specify our own function</a:t>
            </a:r>
          </a:p>
          <a:p>
            <a:pPr marL="457200" lvl="1" indent="0">
              <a:buNone/>
            </a:pPr>
            <a:r>
              <a:rPr lang="en-US" dirty="0" smtClean="0"/>
              <a:t> Baseline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Frequency spectrum elimination around frequencies of interest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  <a:r>
              <a:rPr lang="en-GB" dirty="0" err="1" smtClean="0"/>
              <a:t>dft</a:t>
            </a:r>
            <a:r>
              <a:rPr lang="en-GB" dirty="0" smtClean="0"/>
              <a:t> </a:t>
            </a:r>
            <a:r>
              <a:rPr lang="en-GB" dirty="0"/>
              <a:t>filter, low‐pass/high‐pass </a:t>
            </a:r>
            <a:r>
              <a:rPr lang="en-GB" dirty="0" smtClean="0"/>
              <a:t>filters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Artefact rejection and elimination</a:t>
            </a:r>
          </a:p>
          <a:p>
            <a:pPr marL="457200" lvl="1" indent="0">
              <a:buNone/>
            </a:pPr>
            <a:r>
              <a:rPr lang="en-US" b="1" dirty="0" smtClean="0"/>
              <a:t> Visual inspection </a:t>
            </a:r>
          </a:p>
          <a:p>
            <a:pPr marL="457200" lvl="1" indent="0">
              <a:buNone/>
            </a:pPr>
            <a:r>
              <a:rPr lang="en-US" b="1" dirty="0" smtClean="0"/>
              <a:t> Independent Component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trial estimation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Further analysis according to our interests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/>
            <a:r>
              <a:rPr lang="en-US" dirty="0" smtClean="0">
                <a:latin typeface="Gulim"/>
              </a:rPr>
              <a:t>Typical artefacts</a:t>
            </a:r>
            <a:endParaRPr lang="en-US" dirty="0">
              <a:latin typeface="Guli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101551" cy="4903892"/>
          </a:xfrm>
        </p:spPr>
        <p:txBody>
          <a:bodyPr>
            <a:normAutofit/>
          </a:bodyPr>
          <a:lstStyle/>
          <a:p>
            <a:pPr marL="684213">
              <a:buFont typeface="Wingdings" panose="05000000000000000000" pitchFamily="2" charset="2"/>
              <a:buChar char="q"/>
            </a:pPr>
            <a:r>
              <a:rPr lang="en-GB" sz="3200" dirty="0" smtClean="0"/>
              <a:t>	Ocular artefacts</a:t>
            </a:r>
          </a:p>
          <a:p>
            <a:pPr marL="684213">
              <a:buFont typeface="Wingdings" panose="05000000000000000000" pitchFamily="2" charset="2"/>
              <a:buChar char="q"/>
            </a:pPr>
            <a:endParaRPr lang="en-GB" sz="3200" dirty="0" smtClean="0"/>
          </a:p>
          <a:p>
            <a:pPr marL="684213">
              <a:buFont typeface="Wingdings" panose="05000000000000000000" pitchFamily="2" charset="2"/>
              <a:buChar char="q"/>
            </a:pPr>
            <a:r>
              <a:rPr lang="en-US" sz="3200" dirty="0" smtClean="0"/>
              <a:t>Cardiac artefacts</a:t>
            </a:r>
          </a:p>
          <a:p>
            <a:pPr marL="684213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684213">
              <a:buFont typeface="Wingdings" panose="05000000000000000000" pitchFamily="2" charset="2"/>
              <a:buChar char="q"/>
            </a:pPr>
            <a:r>
              <a:rPr lang="en-US" sz="3200" dirty="0" smtClean="0"/>
              <a:t>Power Line Noise </a:t>
            </a:r>
            <a:endParaRPr lang="en-GB" sz="3200" dirty="0" smtClean="0"/>
          </a:p>
          <a:p>
            <a:pPr marL="455613" indent="0">
              <a:buNone/>
            </a:pPr>
            <a:endParaRPr lang="en-US" sz="3200" dirty="0"/>
          </a:p>
          <a:p>
            <a:pPr marL="455613" indent="0">
              <a:buNone/>
            </a:pPr>
            <a:endParaRPr lang="en-US" sz="3200" dirty="0" smtClean="0"/>
          </a:p>
          <a:p>
            <a:pPr marL="455613" indent="0">
              <a:buNone/>
            </a:pPr>
            <a:endParaRPr lang="en-US" sz="3200" dirty="0"/>
          </a:p>
          <a:p>
            <a:pPr marL="455613" indent="0">
              <a:buNone/>
            </a:pPr>
            <a:endParaRPr lang="en-US" sz="3200" dirty="0" smtClean="0"/>
          </a:p>
          <a:p>
            <a:pPr marL="455613" indent="0">
              <a:buNone/>
            </a:pPr>
            <a:endParaRPr lang="en-GB" sz="3200" dirty="0" smtClean="0"/>
          </a:p>
          <a:p>
            <a:pPr marL="455613" indent="0">
              <a:buNone/>
            </a:pPr>
            <a:endParaRPr lang="en-US" sz="3200" dirty="0"/>
          </a:p>
          <a:p>
            <a:pPr marL="455613" indent="0">
              <a:buNone/>
            </a:pPr>
            <a:endParaRPr lang="en-US" sz="3200" dirty="0" smtClean="0"/>
          </a:p>
          <a:p>
            <a:pPr marL="455613" indent="0">
              <a:buNone/>
            </a:pPr>
            <a:endParaRPr lang="en-US" sz="3200" dirty="0"/>
          </a:p>
          <a:p>
            <a:pPr marL="455613" indent="0">
              <a:buNone/>
            </a:pPr>
            <a:endParaRPr lang="en-US" sz="3200" dirty="0" smtClean="0"/>
          </a:p>
          <a:p>
            <a:pPr marL="455613" indent="0">
              <a:buNone/>
            </a:pPr>
            <a:endParaRPr lang="en-US" sz="3200" dirty="0"/>
          </a:p>
          <a:p>
            <a:pPr marL="455613" indent="0">
              <a:buNone/>
            </a:pPr>
            <a:endParaRPr lang="en-US" sz="3200" dirty="0" smtClean="0"/>
          </a:p>
          <a:p>
            <a:pPr marL="457200" indent="0">
              <a:buNone/>
            </a:pP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" r="-1314"/>
          <a:stretch/>
        </p:blipFill>
        <p:spPr>
          <a:xfrm>
            <a:off x="6096000" y="528704"/>
            <a:ext cx="5727965" cy="58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latin typeface="Gulim"/>
                <a:ea typeface="Gulim"/>
              </a:rPr>
              <a:t>How to detect and eliminate artefacts</a:t>
            </a:r>
            <a:endParaRPr lang="en-US" dirty="0">
              <a:latin typeface="Guli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1226800" cy="4354512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r>
              <a:rPr lang="en-US" sz="3200" dirty="0" smtClean="0"/>
              <a:t>Visual inspection</a:t>
            </a:r>
          </a:p>
          <a:p>
            <a:pPr marL="457200" indent="0">
              <a:buNone/>
            </a:pPr>
            <a:r>
              <a:rPr lang="en-US" sz="3200" dirty="0" smtClean="0"/>
              <a:t>	Direct removal or correction</a:t>
            </a:r>
          </a:p>
          <a:p>
            <a:pPr marL="457200" indent="0">
              <a:buNone/>
            </a:pPr>
            <a:r>
              <a:rPr lang="en-US" sz="3200" dirty="0" smtClean="0"/>
              <a:t>Independent Component Analysis – ICA</a:t>
            </a:r>
          </a:p>
          <a:p>
            <a:pPr marL="45720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Estimation of the independent components (ICs)</a:t>
            </a:r>
          </a:p>
          <a:p>
            <a:pPr marL="45720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Reject artefact ICs</a:t>
            </a:r>
          </a:p>
          <a:p>
            <a:pPr marL="45720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Back project the data by the remaining artefact-free ICs</a:t>
            </a:r>
          </a:p>
        </p:txBody>
      </p:sp>
    </p:spTree>
    <p:extLst>
      <p:ext uri="{BB962C8B-B14F-4D97-AF65-F5344CB8AC3E}">
        <p14:creationId xmlns:p14="http://schemas.microsoft.com/office/powerpoint/2010/main" val="5901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4549" y="914400"/>
            <a:ext cx="105992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3200" dirty="0">
                <a:latin typeface="Gulim" pitchFamily="34" charset="-127"/>
                <a:ea typeface="Gulim" pitchFamily="34" charset="-127"/>
              </a:rPr>
              <a:t>Outline</a:t>
            </a:r>
          </a:p>
          <a:p>
            <a:endParaRPr kumimoji="1" lang="en-US" sz="3200" dirty="0">
              <a:latin typeface="Gulim" pitchFamily="34" charset="-127"/>
              <a:ea typeface="Gulim" pitchFamily="34" charset="-127"/>
            </a:endParaRPr>
          </a:p>
          <a:p>
            <a:pPr marL="465138"/>
            <a:r>
              <a:rPr kumimoji="1" lang="en-US" sz="3200" dirty="0">
                <a:latin typeface="Gulim" pitchFamily="34" charset="-127"/>
                <a:ea typeface="Gulim" pitchFamily="34" charset="-127"/>
              </a:rPr>
              <a:t>What kind of signals are generated in the brain</a:t>
            </a:r>
          </a:p>
          <a:p>
            <a:pPr marL="465138"/>
            <a:endParaRPr kumimoji="1" lang="en-US" sz="3200" dirty="0">
              <a:latin typeface="Gulim" pitchFamily="34" charset="-127"/>
              <a:ea typeface="Gulim" pitchFamily="34" charset="-127"/>
            </a:endParaRPr>
          </a:p>
          <a:p>
            <a:pPr marL="465138"/>
            <a:r>
              <a:rPr kumimoji="1" lang="en-US" sz="3200" dirty="0">
                <a:latin typeface="Gulim" pitchFamily="34" charset="-127"/>
                <a:ea typeface="Gulim" pitchFamily="34" charset="-127"/>
              </a:rPr>
              <a:t>How do we record those signals using </a:t>
            </a:r>
            <a:r>
              <a:rPr kumimoji="1" lang="en-US" sz="3200" dirty="0" smtClean="0">
                <a:latin typeface="Gulim" pitchFamily="34" charset="-127"/>
                <a:ea typeface="Gulim" pitchFamily="34" charset="-127"/>
              </a:rPr>
              <a:t>EEG</a:t>
            </a:r>
          </a:p>
          <a:p>
            <a:pPr marL="465138"/>
            <a:endParaRPr kumimoji="1" lang="en-US" sz="3200" dirty="0">
              <a:latin typeface="Gulim" pitchFamily="34" charset="-127"/>
              <a:ea typeface="Gulim" pitchFamily="34" charset="-127"/>
            </a:endParaRPr>
          </a:p>
          <a:p>
            <a:pPr marL="465138"/>
            <a:r>
              <a:rPr kumimoji="1" lang="en-US" sz="3200" dirty="0" smtClean="0">
                <a:latin typeface="Gulim" pitchFamily="34" charset="-127"/>
                <a:ea typeface="Gulim" pitchFamily="34" charset="-127"/>
              </a:rPr>
              <a:t>EEG preprocessing with </a:t>
            </a:r>
            <a:r>
              <a:rPr kumimoji="1" lang="en-US" sz="3200" dirty="0" err="1" smtClean="0">
                <a:latin typeface="Gulim" pitchFamily="34" charset="-127"/>
                <a:ea typeface="Gulim" pitchFamily="34" charset="-127"/>
              </a:rPr>
              <a:t>FieldTrip</a:t>
            </a:r>
            <a:endParaRPr kumimoji="1" lang="en-US" sz="3200" dirty="0" smtClean="0">
              <a:latin typeface="Gulim" pitchFamily="34" charset="-127"/>
              <a:ea typeface="Gulim" pitchFamily="34" charset="-127"/>
            </a:endParaRPr>
          </a:p>
          <a:p>
            <a:pPr marL="465138"/>
            <a:endParaRPr kumimoji="1" lang="en-US" sz="3200" dirty="0">
              <a:latin typeface="Gulim" pitchFamily="34" charset="-127"/>
              <a:ea typeface="Gulim" pitchFamily="34" charset="-127"/>
            </a:endParaRPr>
          </a:p>
          <a:p>
            <a:pPr marL="465138"/>
            <a:r>
              <a:rPr kumimoji="1" lang="en-US" sz="3200" dirty="0" smtClean="0">
                <a:latin typeface="Gulim" pitchFamily="34" charset="-127"/>
                <a:ea typeface="Gulim" pitchFamily="34" charset="-127"/>
              </a:rPr>
              <a:t>Summary</a:t>
            </a:r>
          </a:p>
          <a:p>
            <a:pPr marL="465138"/>
            <a:endParaRPr kumimoji="1" lang="en-US" sz="3200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59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/>
            <a:r>
              <a:rPr lang="en-US" dirty="0">
                <a:latin typeface="Gulim"/>
              </a:rPr>
              <a:t>Bad </a:t>
            </a:r>
            <a:r>
              <a:rPr lang="en-US" dirty="0" smtClean="0">
                <a:latin typeface="Gulim"/>
              </a:rPr>
              <a:t>trials/channels</a:t>
            </a:r>
            <a:endParaRPr lang="en-US" dirty="0">
              <a:latin typeface="Guli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9533"/>
            <a:ext cx="4791740" cy="4354512"/>
          </a:xfrm>
        </p:spPr>
        <p:txBody>
          <a:bodyPr>
            <a:normAutofit/>
          </a:bodyPr>
          <a:lstStyle/>
          <a:p>
            <a:pPr marL="574675" indent="-290513">
              <a:buFont typeface="+mj-lt"/>
              <a:buAutoNum type="arabicPeriod"/>
            </a:pPr>
            <a:r>
              <a:rPr lang="en-US" sz="1800" dirty="0" smtClean="0">
                <a:latin typeface="Gulim"/>
              </a:rPr>
              <a:t>Detect them using visually inspection (</a:t>
            </a:r>
            <a:r>
              <a:rPr lang="en-US" sz="1800" dirty="0" err="1" smtClean="0">
                <a:latin typeface="Gulim"/>
              </a:rPr>
              <a:t>ft_rejectvisual</a:t>
            </a:r>
            <a:r>
              <a:rPr lang="en-US" sz="1800" dirty="0" smtClean="0">
                <a:latin typeface="Gulim"/>
              </a:rPr>
              <a:t>, </a:t>
            </a:r>
            <a:r>
              <a:rPr lang="en-US" sz="1800" dirty="0" err="1" smtClean="0">
                <a:latin typeface="Gulim"/>
              </a:rPr>
              <a:t>cfg.method</a:t>
            </a:r>
            <a:r>
              <a:rPr lang="en-US" sz="1800" dirty="0" smtClean="0">
                <a:latin typeface="Gulim"/>
              </a:rPr>
              <a:t> = ‘</a:t>
            </a:r>
            <a:r>
              <a:rPr lang="en-US" sz="1800" b="1" dirty="0" smtClean="0">
                <a:latin typeface="Gulim"/>
              </a:rPr>
              <a:t>channel</a:t>
            </a:r>
            <a:r>
              <a:rPr lang="en-US" sz="1800" dirty="0" smtClean="0">
                <a:latin typeface="Gulim"/>
              </a:rPr>
              <a:t>’)</a:t>
            </a:r>
          </a:p>
          <a:p>
            <a:pPr marL="574675" indent="-290513">
              <a:buFont typeface="+mj-lt"/>
              <a:buAutoNum type="arabicPeriod"/>
            </a:pPr>
            <a:r>
              <a:rPr lang="en-US" sz="1800" dirty="0" smtClean="0">
                <a:latin typeface="Gulim"/>
              </a:rPr>
              <a:t>Remove </a:t>
            </a:r>
            <a:r>
              <a:rPr lang="en-US" sz="1800" dirty="0">
                <a:latin typeface="Gulim"/>
              </a:rPr>
              <a:t>from the rest of  the </a:t>
            </a:r>
            <a:r>
              <a:rPr lang="en-US" sz="1800" dirty="0" smtClean="0">
                <a:latin typeface="Gulim"/>
              </a:rPr>
              <a:t>analysis, (</a:t>
            </a:r>
            <a:r>
              <a:rPr lang="en-US" sz="1800" dirty="0" err="1" smtClean="0">
                <a:latin typeface="Gulim"/>
              </a:rPr>
              <a:t>ft_databrowser</a:t>
            </a:r>
            <a:r>
              <a:rPr lang="en-US" sz="1800" dirty="0" smtClean="0">
                <a:latin typeface="Gulim"/>
              </a:rPr>
              <a:t>, </a:t>
            </a:r>
            <a:r>
              <a:rPr lang="en-US" sz="1800" dirty="0" err="1" smtClean="0">
                <a:latin typeface="Gulim"/>
              </a:rPr>
              <a:t>ft_channelselection</a:t>
            </a:r>
            <a:r>
              <a:rPr lang="en-US" sz="1800" dirty="0" smtClean="0">
                <a:latin typeface="Gulim"/>
              </a:rPr>
              <a:t>, </a:t>
            </a:r>
            <a:r>
              <a:rPr lang="en-US" sz="1800" dirty="0" err="1" smtClean="0">
                <a:latin typeface="Gulim"/>
              </a:rPr>
              <a:t>ft_selectdata</a:t>
            </a:r>
            <a:r>
              <a:rPr lang="en-US" sz="1800" dirty="0">
                <a:latin typeface="Gulim"/>
              </a:rPr>
              <a:t>)</a:t>
            </a:r>
          </a:p>
          <a:p>
            <a:pPr marL="574675" indent="-290513">
              <a:buFont typeface="+mj-lt"/>
              <a:buAutoNum type="arabicPeriod"/>
            </a:pPr>
            <a:r>
              <a:rPr lang="en-US" sz="1800" dirty="0" smtClean="0">
                <a:latin typeface="Gulim"/>
              </a:rPr>
              <a:t>Repair </a:t>
            </a:r>
            <a:r>
              <a:rPr lang="en-US" sz="1800" dirty="0">
                <a:latin typeface="Gulim"/>
              </a:rPr>
              <a:t>using neighbor </a:t>
            </a:r>
            <a:r>
              <a:rPr lang="en-US" sz="1800" dirty="0" smtClean="0">
                <a:latin typeface="Gulim"/>
              </a:rPr>
              <a:t>channels – </a:t>
            </a:r>
            <a:r>
              <a:rPr lang="en-US" sz="1800" dirty="0">
                <a:latin typeface="Gulim"/>
              </a:rPr>
              <a:t>(</a:t>
            </a:r>
            <a:r>
              <a:rPr lang="en-US" sz="1800" dirty="0" err="1" smtClean="0">
                <a:latin typeface="Gulim"/>
              </a:rPr>
              <a:t>ft_databrowser</a:t>
            </a:r>
            <a:r>
              <a:rPr lang="en-US" sz="1800" dirty="0">
                <a:latin typeface="Gulim"/>
              </a:rPr>
              <a:t>, </a:t>
            </a:r>
            <a:r>
              <a:rPr lang="en-US" sz="1800" dirty="0" err="1" smtClean="0">
                <a:latin typeface="Gulim"/>
              </a:rPr>
              <a:t>ft_channelrepair</a:t>
            </a:r>
            <a:r>
              <a:rPr lang="en-US" sz="1800" dirty="0" smtClean="0">
                <a:latin typeface="Gulim"/>
              </a:rPr>
              <a:t>)</a:t>
            </a:r>
            <a:endParaRPr lang="en-US" sz="1800" dirty="0">
              <a:latin typeface="Gulim"/>
            </a:endParaRPr>
          </a:p>
          <a:p>
            <a:pPr marL="457200" indent="0">
              <a:buNone/>
            </a:pPr>
            <a:endParaRPr lang="en-US" sz="3200" dirty="0" smtClean="0">
              <a:latin typeface="Gulim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1630" y="1699533"/>
            <a:ext cx="7396945" cy="4354512"/>
            <a:chOff x="4721630" y="1699533"/>
            <a:chExt cx="7396945" cy="43545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1630" y="1699533"/>
              <a:ext cx="7396945" cy="435451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flipH="1" flipV="1">
              <a:off x="11548163" y="5566953"/>
              <a:ext cx="570412" cy="3026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29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/>
            <a:r>
              <a:rPr lang="en-US" dirty="0">
                <a:latin typeface="Gulim"/>
              </a:rPr>
              <a:t>Bad </a:t>
            </a:r>
            <a:r>
              <a:rPr lang="en-US" dirty="0" smtClean="0">
                <a:latin typeface="Gulim"/>
              </a:rPr>
              <a:t>trials/channels</a:t>
            </a:r>
            <a:endParaRPr lang="en-US" dirty="0">
              <a:latin typeface="Guli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451" y="1684826"/>
            <a:ext cx="5353050" cy="48196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13636" y="1862565"/>
            <a:ext cx="5599815" cy="435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2" indent="0">
              <a:buNone/>
            </a:pPr>
            <a:r>
              <a:rPr lang="en-US" sz="2400" dirty="0" smtClean="0">
                <a:latin typeface="Gulim"/>
              </a:rPr>
              <a:t>Detect them using visually inspection (</a:t>
            </a:r>
            <a:r>
              <a:rPr lang="en-US" sz="2400" dirty="0" err="1" smtClean="0">
                <a:latin typeface="Gulim"/>
              </a:rPr>
              <a:t>ft_rejectvisual</a:t>
            </a:r>
            <a:r>
              <a:rPr lang="en-US" sz="2400" dirty="0" smtClean="0">
                <a:latin typeface="Gulim"/>
              </a:rPr>
              <a:t>, </a:t>
            </a:r>
            <a:r>
              <a:rPr lang="en-US" sz="2400" dirty="0" err="1" smtClean="0">
                <a:latin typeface="Gulim"/>
              </a:rPr>
              <a:t>cfg.method</a:t>
            </a:r>
            <a:r>
              <a:rPr lang="en-US" sz="2400" dirty="0" smtClean="0">
                <a:latin typeface="Gulim"/>
              </a:rPr>
              <a:t> = ‘</a:t>
            </a:r>
            <a:r>
              <a:rPr lang="en-US" sz="2400" b="1" dirty="0" smtClean="0">
                <a:latin typeface="Gulim"/>
              </a:rPr>
              <a:t>trial</a:t>
            </a:r>
            <a:r>
              <a:rPr lang="en-US" sz="2400" dirty="0" smtClean="0">
                <a:latin typeface="Gulim"/>
              </a:rPr>
              <a:t>’)</a:t>
            </a:r>
          </a:p>
          <a:p>
            <a:pPr marL="457200" indent="0">
              <a:buFont typeface="Arial" panose="020B0604020202020204" pitchFamily="34" charset="0"/>
              <a:buNone/>
            </a:pPr>
            <a:endParaRPr lang="en-US" sz="4000" dirty="0" smtClean="0">
              <a:latin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28254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/>
            <a:r>
              <a:rPr lang="en-US" dirty="0">
                <a:latin typeface="Gulim"/>
              </a:rPr>
              <a:t>Bad </a:t>
            </a:r>
            <a:r>
              <a:rPr lang="en-US" dirty="0" smtClean="0">
                <a:latin typeface="Gulim"/>
              </a:rPr>
              <a:t>trials/channels</a:t>
            </a:r>
            <a:endParaRPr lang="en-US" dirty="0">
              <a:latin typeface="Gulim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13636" y="1862565"/>
            <a:ext cx="5316280" cy="435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2" indent="0">
              <a:buNone/>
            </a:pPr>
            <a:r>
              <a:rPr lang="en-US" sz="2400" dirty="0" smtClean="0">
                <a:latin typeface="Gulim"/>
              </a:rPr>
              <a:t>Detect them using visually inspection </a:t>
            </a:r>
          </a:p>
          <a:p>
            <a:pPr marL="284162" indent="0">
              <a:buNone/>
            </a:pPr>
            <a:r>
              <a:rPr lang="en-US" sz="2400" dirty="0" err="1" smtClean="0">
                <a:latin typeface="Gulim"/>
              </a:rPr>
              <a:t>ft_rejectvisual</a:t>
            </a:r>
            <a:r>
              <a:rPr lang="en-US" sz="2400" dirty="0" smtClean="0">
                <a:latin typeface="Gulim"/>
              </a:rPr>
              <a:t>, </a:t>
            </a:r>
          </a:p>
          <a:p>
            <a:pPr marL="284162" indent="0">
              <a:buNone/>
            </a:pPr>
            <a:r>
              <a:rPr lang="en-US" sz="2400" dirty="0" err="1" smtClean="0">
                <a:latin typeface="Gulim"/>
              </a:rPr>
              <a:t>cfg.method</a:t>
            </a:r>
            <a:r>
              <a:rPr lang="en-US" sz="2400" dirty="0" smtClean="0">
                <a:latin typeface="Gulim"/>
              </a:rPr>
              <a:t> = ‘summary’, </a:t>
            </a:r>
          </a:p>
          <a:p>
            <a:pPr marL="284162" indent="0">
              <a:buNone/>
            </a:pPr>
            <a:r>
              <a:rPr lang="en-US" sz="2400" dirty="0" err="1" smtClean="0">
                <a:latin typeface="Gulim"/>
              </a:rPr>
              <a:t>cfg.metric</a:t>
            </a:r>
            <a:r>
              <a:rPr lang="en-US" sz="2400" dirty="0" smtClean="0">
                <a:latin typeface="Gulim"/>
              </a:rPr>
              <a:t> = ‘…’</a:t>
            </a:r>
          </a:p>
          <a:p>
            <a:pPr marL="457200" indent="0">
              <a:buFont typeface="Arial" panose="020B0604020202020204" pitchFamily="34" charset="0"/>
              <a:buNone/>
            </a:pPr>
            <a:endParaRPr lang="en-US" sz="4000" dirty="0" smtClean="0">
              <a:latin typeface="Guli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63" y="1862565"/>
            <a:ext cx="6591032" cy="48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48254"/>
            <a:ext cx="6873240" cy="4354512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r>
              <a:rPr lang="en-US" sz="3200" dirty="0" smtClean="0">
                <a:latin typeface="Gulim"/>
              </a:rPr>
              <a:t>Independent Component Analysis – ICA</a:t>
            </a:r>
          </a:p>
          <a:p>
            <a:pPr marL="457200" indent="0">
              <a:buNone/>
            </a:pPr>
            <a:r>
              <a:rPr lang="en-US" sz="3200" dirty="0" smtClean="0">
                <a:latin typeface="Gulim"/>
              </a:rPr>
              <a:t>Estimation of ICs through information theory </a:t>
            </a:r>
          </a:p>
          <a:p>
            <a:pPr marL="914400" lvl="1" indent="0">
              <a:buNone/>
            </a:pPr>
            <a:r>
              <a:rPr lang="en-US" dirty="0" smtClean="0">
                <a:latin typeface="Gulim"/>
              </a:rPr>
              <a:t>iterative minimization of mutual information</a:t>
            </a:r>
          </a:p>
          <a:p>
            <a:pPr marL="457200" indent="0">
              <a:buNone/>
            </a:pPr>
            <a:r>
              <a:rPr lang="en-US" sz="3200" dirty="0" smtClean="0">
                <a:latin typeface="Gulim"/>
              </a:rPr>
              <a:t>Preprocessing steps</a:t>
            </a:r>
          </a:p>
          <a:p>
            <a:pPr marL="914400" lvl="1" indent="0">
              <a:buNone/>
            </a:pPr>
            <a:r>
              <a:rPr lang="en-US" u="sng" dirty="0" smtClean="0">
                <a:latin typeface="Gulim"/>
              </a:rPr>
              <a:t>data whitening</a:t>
            </a:r>
            <a:r>
              <a:rPr lang="en-US" dirty="0" smtClean="0">
                <a:latin typeface="Gulim"/>
              </a:rPr>
              <a:t> using principal component analysis (uncorrelated data, dimensionality reduction)</a:t>
            </a:r>
          </a:p>
          <a:p>
            <a:pPr marL="457200" indent="0">
              <a:buNone/>
            </a:pPr>
            <a:endParaRPr lang="en-US" dirty="0">
              <a:latin typeface="Gulim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dirty="0" smtClean="0">
                <a:latin typeface="Gulim"/>
              </a:rPr>
              <a:t>Reject artefact using ICA</a:t>
            </a:r>
            <a:endParaRPr lang="en-US" dirty="0">
              <a:latin typeface="Gulim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11597" y="1854925"/>
            <a:ext cx="3930104" cy="2892688"/>
            <a:chOff x="8273144" y="1854926"/>
            <a:chExt cx="3178628" cy="2351314"/>
          </a:xfrm>
        </p:grpSpPr>
        <p:pic>
          <p:nvPicPr>
            <p:cNvPr id="1026" name="Picture 2" descr="Σχετική εικόνα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" t="490" r="1672" b="2124"/>
            <a:stretch/>
          </p:blipFill>
          <p:spPr bwMode="auto">
            <a:xfrm>
              <a:off x="8273144" y="1854926"/>
              <a:ext cx="3178628" cy="2351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587991" y="3518261"/>
              <a:ext cx="1657978" cy="5754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dirty="0" smtClean="0"/>
                <a:t>ICA</a:t>
              </a:r>
              <a:endParaRPr lang="en-GB" sz="4000" dirty="0"/>
            </a:p>
          </p:txBody>
        </p:sp>
      </p:grpSp>
      <p:sp>
        <p:nvSpPr>
          <p:cNvPr id="6" name="Oval Callout 5"/>
          <p:cNvSpPr/>
          <p:nvPr/>
        </p:nvSpPr>
        <p:spPr>
          <a:xfrm>
            <a:off x="8346726" y="1221994"/>
            <a:ext cx="1693507" cy="6903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</a:t>
            </a:r>
            <a:r>
              <a:rPr lang="en-US" dirty="0" err="1" smtClean="0"/>
              <a:t>pla</a:t>
            </a:r>
            <a:r>
              <a:rPr lang="en-US" dirty="0" smtClean="0"/>
              <a:t> </a:t>
            </a:r>
            <a:r>
              <a:rPr lang="en-US" dirty="0" err="1" smtClean="0"/>
              <a:t>mpla</a:t>
            </a:r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>
            <a:off x="10375362" y="1221994"/>
            <a:ext cx="1693507" cy="690342"/>
          </a:xfrm>
          <a:prstGeom prst="wedgeEllipseCallout">
            <a:avLst>
              <a:gd name="adj1" fmla="val -35494"/>
              <a:gd name="adj2" fmla="val 67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</a:t>
            </a:r>
            <a:r>
              <a:rPr lang="en-US" dirty="0" err="1" smtClean="0"/>
              <a:t>pla</a:t>
            </a:r>
            <a:r>
              <a:rPr lang="en-US" dirty="0" smtClean="0"/>
              <a:t> </a:t>
            </a:r>
            <a:r>
              <a:rPr lang="en-US" dirty="0" err="1" smtClean="0"/>
              <a:t>mpla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4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dirty="0" smtClean="0">
                <a:latin typeface="Gulim"/>
              </a:rPr>
              <a:t>Reject artefact using ICA</a:t>
            </a:r>
            <a:endParaRPr lang="en-US" dirty="0">
              <a:latin typeface="Gulim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1843088"/>
            <a:ext cx="5662246" cy="245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57200">
              <a:buFont typeface="+mj-lt"/>
              <a:buAutoNum type="arabicPeriod"/>
            </a:pPr>
            <a:r>
              <a:rPr lang="en-US" sz="2400" dirty="0" err="1" smtClean="0">
                <a:latin typeface="Gulim"/>
              </a:rPr>
              <a:t>ft_componentanalysis</a:t>
            </a:r>
            <a:r>
              <a:rPr lang="en-US" sz="2400" dirty="0" smtClean="0">
                <a:latin typeface="Gulim"/>
              </a:rPr>
              <a:t>, </a:t>
            </a:r>
          </a:p>
          <a:p>
            <a:pPr marL="1371600" lvl="1" indent="0">
              <a:buNone/>
            </a:pPr>
            <a:r>
              <a:rPr lang="en-US" sz="2000" dirty="0" err="1" smtClean="0">
                <a:latin typeface="Gulim"/>
              </a:rPr>
              <a:t>cfc.method</a:t>
            </a:r>
            <a:r>
              <a:rPr lang="en-US" sz="2000" dirty="0" smtClean="0">
                <a:latin typeface="Gulim"/>
              </a:rPr>
              <a:t> = ‘</a:t>
            </a:r>
            <a:r>
              <a:rPr lang="en-US" sz="2000" dirty="0" err="1" smtClean="0">
                <a:latin typeface="Gulim"/>
              </a:rPr>
              <a:t>runica</a:t>
            </a:r>
            <a:r>
              <a:rPr lang="en-US" sz="2000" dirty="0" smtClean="0">
                <a:latin typeface="Gulim"/>
              </a:rPr>
              <a:t>’</a:t>
            </a:r>
          </a:p>
          <a:p>
            <a:pPr marL="1371600" lvl="1" indent="0">
              <a:buNone/>
            </a:pPr>
            <a:r>
              <a:rPr lang="en-US" sz="2000" dirty="0" err="1" smtClean="0">
                <a:latin typeface="Gulim"/>
              </a:rPr>
              <a:t>cfc.runica.pca</a:t>
            </a:r>
            <a:endParaRPr lang="en-US" sz="2000" dirty="0" smtClean="0">
              <a:latin typeface="Gulim"/>
            </a:endParaRPr>
          </a:p>
          <a:p>
            <a:pPr marL="914400" indent="-457200">
              <a:buFont typeface="+mj-lt"/>
              <a:buAutoNum type="arabicPeriod"/>
            </a:pPr>
            <a:r>
              <a:rPr lang="en-US" sz="2400" dirty="0" err="1" smtClean="0">
                <a:latin typeface="Gulim"/>
              </a:rPr>
              <a:t>ft_databrowser</a:t>
            </a:r>
            <a:r>
              <a:rPr lang="en-US" sz="2400" dirty="0" smtClean="0">
                <a:latin typeface="Gulim"/>
              </a:rPr>
              <a:t>, </a:t>
            </a:r>
            <a:r>
              <a:rPr lang="en-US" sz="2400" dirty="0" err="1" smtClean="0">
                <a:latin typeface="Gulim"/>
              </a:rPr>
              <a:t>ft_topoplotIC</a:t>
            </a:r>
            <a:endParaRPr lang="en-US" sz="2400" dirty="0" smtClean="0">
              <a:latin typeface="Gulim"/>
            </a:endParaRPr>
          </a:p>
          <a:p>
            <a:pPr marL="914400" indent="-457200">
              <a:buFont typeface="+mj-lt"/>
              <a:buAutoNum type="arabicPeriod"/>
            </a:pPr>
            <a:r>
              <a:rPr lang="en-US" sz="2400" dirty="0" err="1" smtClean="0">
                <a:latin typeface="Gulim"/>
              </a:rPr>
              <a:t>ft_rejectcomponent</a:t>
            </a:r>
            <a:endParaRPr lang="en-US" sz="2400" dirty="0">
              <a:latin typeface="Gulim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40" y="1843089"/>
            <a:ext cx="6054060" cy="4538452"/>
          </a:xfrm>
          <a:prstGeom prst="rect">
            <a:avLst/>
          </a:prstGeom>
        </p:spPr>
      </p:pic>
      <p:pic>
        <p:nvPicPr>
          <p:cNvPr id="2050" name="Picture 2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78" y="4083873"/>
            <a:ext cx="3544696" cy="263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069"/>
            <a:ext cx="10515600" cy="1325563"/>
          </a:xfrm>
        </p:spPr>
        <p:txBody>
          <a:bodyPr/>
          <a:lstStyle/>
          <a:p>
            <a:r>
              <a:rPr kumimoji="1" lang="en-US" dirty="0">
                <a:latin typeface="Gulim" pitchFamily="34" charset="-127"/>
                <a:ea typeface="Gulim" pitchFamily="34" charset="-127"/>
              </a:rPr>
              <a:t>EEG preprocessing with </a:t>
            </a:r>
            <a:r>
              <a:rPr kumimoji="1" lang="en-US" dirty="0" err="1">
                <a:latin typeface="Gulim" pitchFamily="34" charset="-127"/>
                <a:ea typeface="Gulim" pitchFamily="34" charset="-127"/>
              </a:rPr>
              <a:t>FieldTrip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Reading raw data </a:t>
            </a:r>
          </a:p>
          <a:p>
            <a:pPr marL="457200" lvl="1" indent="0">
              <a:buNone/>
            </a:pPr>
            <a:r>
              <a:rPr lang="en-US" dirty="0" smtClean="0"/>
              <a:t>Trial definition</a:t>
            </a:r>
          </a:p>
          <a:p>
            <a:pPr marL="914400" lvl="2" indent="0">
              <a:buNone/>
            </a:pPr>
            <a:r>
              <a:rPr lang="en-US" dirty="0" smtClean="0"/>
              <a:t>Specify our own function</a:t>
            </a:r>
          </a:p>
          <a:p>
            <a:pPr marL="457200" lvl="1" indent="0">
              <a:buNone/>
            </a:pPr>
            <a:r>
              <a:rPr lang="en-US" dirty="0" smtClean="0"/>
              <a:t>Baseline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Frequency spectrum elimination around frequencies of interest</a:t>
            </a:r>
          </a:p>
          <a:p>
            <a:pPr marL="457200" lvl="1" indent="0">
              <a:buNone/>
            </a:pPr>
            <a:r>
              <a:rPr lang="en-GB" dirty="0"/>
              <a:t>dtf filter, low‐pass/high‐pass </a:t>
            </a:r>
            <a:r>
              <a:rPr lang="en-GB" dirty="0" smtClean="0"/>
              <a:t>filters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Artefact rejection and elimination</a:t>
            </a:r>
          </a:p>
          <a:p>
            <a:pPr marL="457200" lvl="1" indent="0">
              <a:buNone/>
            </a:pPr>
            <a:r>
              <a:rPr lang="en-US" dirty="0" smtClean="0"/>
              <a:t> Visual inspection </a:t>
            </a:r>
          </a:p>
          <a:p>
            <a:pPr marL="457200" lvl="1" indent="0">
              <a:buNone/>
            </a:pPr>
            <a:r>
              <a:rPr lang="en-US" dirty="0" smtClean="0"/>
              <a:t> Independent Component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trial estimation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average trials for each channel - </a:t>
            </a:r>
            <a:r>
              <a:rPr lang="en-US" b="1" dirty="0" err="1" smtClean="0"/>
              <a:t>ft_timelockanalysis</a:t>
            </a:r>
            <a:r>
              <a:rPr lang="en-US" b="1" dirty="0" smtClean="0"/>
              <a:t>, </a:t>
            </a:r>
            <a:r>
              <a:rPr lang="en-US" b="1" dirty="0" err="1" smtClean="0"/>
              <a:t>ft_globalmeanpower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… Further analysis according to our interests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ulim"/>
              </a:rPr>
              <a:t>Single trial estimation</a:t>
            </a:r>
            <a:endParaRPr lang="en-GB" dirty="0">
              <a:latin typeface="Guli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25" y="1985243"/>
            <a:ext cx="3068876" cy="2299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54" y="2378072"/>
            <a:ext cx="3068876" cy="229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314" y="1985243"/>
            <a:ext cx="5288918" cy="3963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027" y="3901129"/>
            <a:ext cx="3068876" cy="2299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446" y="4439624"/>
            <a:ext cx="3068876" cy="2299714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5857368" y="1919635"/>
            <a:ext cx="549044" cy="430555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Gulim"/>
            </a:endParaRPr>
          </a:p>
        </p:txBody>
      </p:sp>
      <p:sp>
        <p:nvSpPr>
          <p:cNvPr id="5" name="TextBox 4"/>
          <p:cNvSpPr txBox="1"/>
          <p:nvPr/>
        </p:nvSpPr>
        <p:spPr>
          <a:xfrm rot="3571621">
            <a:off x="4198310" y="3261849"/>
            <a:ext cx="191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ulim"/>
              </a:rPr>
              <a:t>…individual trials</a:t>
            </a:r>
            <a:endParaRPr lang="en-GB" dirty="0">
              <a:latin typeface="Guli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211" y="2520548"/>
            <a:ext cx="14892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ulim"/>
              </a:rPr>
              <a:t>trial 1</a:t>
            </a:r>
          </a:p>
          <a:p>
            <a:endParaRPr lang="en-US" dirty="0">
              <a:latin typeface="Gulim"/>
            </a:endParaRPr>
          </a:p>
          <a:p>
            <a:endParaRPr lang="en-US" dirty="0" smtClean="0">
              <a:latin typeface="Gulim"/>
            </a:endParaRPr>
          </a:p>
          <a:p>
            <a:r>
              <a:rPr lang="en-US" dirty="0">
                <a:latin typeface="Gulim"/>
              </a:rPr>
              <a:t>t</a:t>
            </a:r>
            <a:r>
              <a:rPr lang="en-US" dirty="0" smtClean="0">
                <a:latin typeface="Gulim"/>
              </a:rPr>
              <a:t>rial 2</a:t>
            </a:r>
          </a:p>
          <a:p>
            <a:endParaRPr lang="en-US" dirty="0">
              <a:latin typeface="Gulim"/>
            </a:endParaRPr>
          </a:p>
          <a:p>
            <a:endParaRPr lang="en-US" dirty="0" smtClean="0">
              <a:latin typeface="Gulim"/>
            </a:endParaRPr>
          </a:p>
          <a:p>
            <a:endParaRPr lang="en-US" dirty="0" smtClean="0">
              <a:latin typeface="Gulim"/>
            </a:endParaRPr>
          </a:p>
          <a:p>
            <a:r>
              <a:rPr lang="en-US" dirty="0" smtClean="0">
                <a:latin typeface="Gulim"/>
              </a:rPr>
              <a:t>…</a:t>
            </a:r>
          </a:p>
          <a:p>
            <a:endParaRPr lang="en-US" dirty="0" smtClean="0">
              <a:latin typeface="Gulim"/>
            </a:endParaRPr>
          </a:p>
          <a:p>
            <a:endParaRPr lang="en-US" dirty="0">
              <a:latin typeface="Gulim"/>
            </a:endParaRPr>
          </a:p>
          <a:p>
            <a:r>
              <a:rPr lang="en-US" dirty="0" smtClean="0">
                <a:latin typeface="Gulim"/>
              </a:rPr>
              <a:t>trial n</a:t>
            </a:r>
            <a:r>
              <a:rPr lang="en-GB" dirty="0" smtClean="0">
                <a:latin typeface="Gulim"/>
              </a:rPr>
              <a:t>-1</a:t>
            </a:r>
            <a:endParaRPr lang="en-US" dirty="0" smtClean="0">
              <a:latin typeface="Gulim"/>
            </a:endParaRPr>
          </a:p>
          <a:p>
            <a:endParaRPr lang="en-US" dirty="0" smtClean="0">
              <a:latin typeface="Gulim"/>
            </a:endParaRPr>
          </a:p>
          <a:p>
            <a:endParaRPr lang="en-US" dirty="0">
              <a:latin typeface="Gulim"/>
            </a:endParaRPr>
          </a:p>
          <a:p>
            <a:r>
              <a:rPr lang="en-US" dirty="0" smtClean="0">
                <a:latin typeface="Gulim"/>
              </a:rPr>
              <a:t>trial n</a:t>
            </a:r>
            <a:endParaRPr lang="en-GB" dirty="0">
              <a:latin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33543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ulim"/>
              </a:rPr>
              <a:t>Global mean field power</a:t>
            </a:r>
            <a:endParaRPr lang="en-GB" dirty="0">
              <a:latin typeface="Guli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75" y="1919635"/>
            <a:ext cx="5288918" cy="396334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605495" y="3572822"/>
            <a:ext cx="830474" cy="1017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854" y="1871590"/>
            <a:ext cx="5850515" cy="40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dirty="0" smtClean="0">
                <a:latin typeface="Gulim"/>
                <a:ea typeface="Gulim"/>
              </a:rPr>
              <a:t>Dataset </a:t>
            </a:r>
            <a:r>
              <a:rPr kumimoji="1" lang="en-US" dirty="0">
                <a:latin typeface="Gulim"/>
                <a:ea typeface="Gulim"/>
              </a:rPr>
              <a:t>for </a:t>
            </a:r>
            <a:r>
              <a:rPr kumimoji="1" lang="en-US" dirty="0" smtClean="0">
                <a:latin typeface="Gulim"/>
                <a:ea typeface="Gulim"/>
              </a:rPr>
              <a:t>analysis</a:t>
            </a:r>
            <a:endParaRPr kumimoji="1" lang="en-US" dirty="0">
              <a:latin typeface="Gulim"/>
              <a:ea typeface="Guli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4434"/>
            <a:ext cx="9298923" cy="50323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>
                <a:latin typeface="Gulim"/>
                <a:ea typeface="Gulim"/>
              </a:rPr>
              <a:t>A right-handed participant </a:t>
            </a:r>
            <a:r>
              <a:rPr lang="en-US" sz="3200" dirty="0" smtClean="0">
                <a:latin typeface="Gulim"/>
                <a:ea typeface="Gulim"/>
              </a:rPr>
              <a:t>with</a:t>
            </a:r>
          </a:p>
          <a:p>
            <a:pPr marL="457200" lvl="1" indent="0">
              <a:buNone/>
            </a:pPr>
            <a:endParaRPr lang="en-US" sz="3200" dirty="0">
              <a:latin typeface="Gulim"/>
              <a:ea typeface="Gulim"/>
            </a:endParaRPr>
          </a:p>
          <a:p>
            <a:pPr marL="914400" lvl="2" indent="0">
              <a:buNone/>
            </a:pPr>
            <a:r>
              <a:rPr lang="en-GB" sz="2800" dirty="0">
                <a:latin typeface="Gulim"/>
                <a:ea typeface="Gulim"/>
              </a:rPr>
              <a:t>74 channel EEG (plus additional 6 EOG</a:t>
            </a:r>
            <a:r>
              <a:rPr lang="en-GB" sz="2800" dirty="0" smtClean="0">
                <a:latin typeface="Gulim"/>
                <a:ea typeface="Gulim"/>
              </a:rPr>
              <a:t>)</a:t>
            </a:r>
          </a:p>
          <a:p>
            <a:pPr marL="914400" lvl="2" indent="0">
              <a:buNone/>
            </a:pPr>
            <a:endParaRPr lang="en-GB" sz="2800" dirty="0">
              <a:latin typeface="Gulim"/>
              <a:ea typeface="Gulim"/>
            </a:endParaRPr>
          </a:p>
          <a:p>
            <a:pPr marL="914400" lvl="2" indent="0">
              <a:buNone/>
            </a:pPr>
            <a:r>
              <a:rPr lang="en-GB" sz="2800" dirty="0" smtClean="0">
                <a:latin typeface="Gulim"/>
                <a:ea typeface="Gulim"/>
              </a:rPr>
              <a:t>electric </a:t>
            </a:r>
            <a:r>
              <a:rPr lang="en-GB" sz="2800" dirty="0">
                <a:latin typeface="Gulim"/>
                <a:ea typeface="Gulim"/>
              </a:rPr>
              <a:t>wrist </a:t>
            </a:r>
            <a:r>
              <a:rPr lang="en-US" sz="2800" dirty="0" smtClean="0">
                <a:latin typeface="Gulim"/>
                <a:ea typeface="Gulim"/>
              </a:rPr>
              <a:t>stimulation </a:t>
            </a:r>
            <a:r>
              <a:rPr lang="en-US" sz="2800" dirty="0">
                <a:latin typeface="Gulim"/>
                <a:ea typeface="Gulim"/>
              </a:rPr>
              <a:t>of the median nerve</a:t>
            </a:r>
          </a:p>
          <a:p>
            <a:pPr marL="914400" lvl="2" indent="0">
              <a:buNone/>
            </a:pPr>
            <a:endParaRPr lang="en-US" sz="2800" dirty="0" smtClean="0">
              <a:latin typeface="Gulim"/>
              <a:ea typeface="Gulim"/>
            </a:endParaRPr>
          </a:p>
          <a:p>
            <a:pPr marL="914400" lvl="2" indent="0">
              <a:buNone/>
            </a:pPr>
            <a:r>
              <a:rPr lang="en-US" sz="2800" dirty="0" smtClean="0">
                <a:latin typeface="Gulim"/>
                <a:ea typeface="Gulim"/>
              </a:rPr>
              <a:t>stimulus </a:t>
            </a:r>
            <a:r>
              <a:rPr lang="en-US" sz="2800" dirty="0">
                <a:latin typeface="Gulim"/>
                <a:ea typeface="Gulim"/>
              </a:rPr>
              <a:t>duration: 200ms, ISI: 350 to </a:t>
            </a:r>
            <a:r>
              <a:rPr lang="en-US" sz="2800" dirty="0" smtClean="0">
                <a:latin typeface="Gulim"/>
                <a:ea typeface="Gulim"/>
              </a:rPr>
              <a:t>450ms </a:t>
            </a:r>
            <a:endParaRPr lang="en-US" sz="2800" dirty="0">
              <a:latin typeface="Gulim"/>
              <a:ea typeface="Gulim"/>
            </a:endParaRPr>
          </a:p>
          <a:p>
            <a:pPr marL="914400" lvl="2" indent="0">
              <a:buNone/>
            </a:pPr>
            <a:endParaRPr lang="en-US" sz="2800" dirty="0" smtClean="0">
              <a:latin typeface="Gulim"/>
              <a:ea typeface="Gulim"/>
            </a:endParaRPr>
          </a:p>
          <a:p>
            <a:pPr marL="914400" lvl="2" indent="0">
              <a:buNone/>
            </a:pPr>
            <a:r>
              <a:rPr lang="en-US" sz="2800" dirty="0" smtClean="0">
                <a:latin typeface="Gulim"/>
                <a:ea typeface="Gulim"/>
              </a:rPr>
              <a:t>Scanning </a:t>
            </a:r>
            <a:r>
              <a:rPr lang="en-US" sz="2800" dirty="0">
                <a:latin typeface="Gulim"/>
                <a:ea typeface="Gulim"/>
              </a:rPr>
              <a:t>of T1w- Magnetic Resonance Images (MRI) with voxels of 1 x 1 x 1 mm</a:t>
            </a:r>
            <a:r>
              <a:rPr lang="en-US" sz="2800" baseline="30000" dirty="0">
                <a:latin typeface="Gulim"/>
                <a:ea typeface="Gulim"/>
              </a:rPr>
              <a:t>3</a:t>
            </a:r>
            <a:r>
              <a:rPr lang="en-US" sz="2800" dirty="0">
                <a:latin typeface="Gulim"/>
                <a:ea typeface="Gulim"/>
              </a:rPr>
              <a:t> (MAGNETOM 3.0T Siemens Medical Solutions</a:t>
            </a:r>
            <a:r>
              <a:rPr lang="en-US" sz="2800" dirty="0" smtClean="0">
                <a:latin typeface="Gulim"/>
                <a:ea typeface="Gulim"/>
              </a:rPr>
              <a:t>) </a:t>
            </a:r>
            <a:endParaRPr lang="en-GB" sz="2800" dirty="0">
              <a:latin typeface="Gulim"/>
              <a:ea typeface="Gulim"/>
            </a:endParaRPr>
          </a:p>
          <a:p>
            <a:endParaRPr lang="en-GB" sz="2000" dirty="0">
              <a:latin typeface="Gulim"/>
              <a:ea typeface="Gulim"/>
            </a:endParaRPr>
          </a:p>
        </p:txBody>
      </p:sp>
      <p:pic>
        <p:nvPicPr>
          <p:cNvPr id="4" name="Inhaltsplatzhalt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>
          <a:xfrm>
            <a:off x="9016832" y="2158664"/>
            <a:ext cx="3085679" cy="27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425" y="766286"/>
            <a:ext cx="1021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a typeface="Gulim"/>
              </a:rPr>
              <a:t>Summary </a:t>
            </a:r>
          </a:p>
          <a:p>
            <a:pPr lvl="1"/>
            <a:r>
              <a:rPr lang="en-US" sz="3600" dirty="0" smtClean="0">
                <a:ea typeface="Gulim"/>
              </a:rPr>
              <a:t>What kind of signals are generated in the brain </a:t>
            </a:r>
          </a:p>
          <a:p>
            <a:pPr lvl="1"/>
            <a:r>
              <a:rPr lang="en-US" sz="3600" dirty="0" smtClean="0">
                <a:ea typeface="Gulim"/>
              </a:rPr>
              <a:t>How do we record those signals using EEG</a:t>
            </a:r>
          </a:p>
          <a:p>
            <a:pPr lvl="1"/>
            <a:r>
              <a:rPr kumimoji="1" lang="en-US" sz="3600" dirty="0">
                <a:latin typeface="Gulim" pitchFamily="34" charset="-127"/>
                <a:ea typeface="Gulim" pitchFamily="34" charset="-127"/>
              </a:rPr>
              <a:t>EEG preprocessing with </a:t>
            </a:r>
            <a:r>
              <a:rPr kumimoji="1" lang="en-US" sz="3600" dirty="0" err="1">
                <a:latin typeface="Gulim" pitchFamily="34" charset="-127"/>
                <a:ea typeface="Gulim" pitchFamily="34" charset="-127"/>
              </a:rPr>
              <a:t>FieldTrip</a:t>
            </a:r>
            <a:endParaRPr lang="en-US" sz="3600" dirty="0" smtClean="0">
              <a:ea typeface="Gulim"/>
            </a:endParaRPr>
          </a:p>
          <a:p>
            <a:endParaRPr lang="en-US" sz="3600" dirty="0">
              <a:ea typeface="Gulim"/>
            </a:endParaRPr>
          </a:p>
          <a:p>
            <a:r>
              <a:rPr lang="en-US" sz="3600" dirty="0" smtClean="0">
                <a:ea typeface="Gulim"/>
              </a:rPr>
              <a:t>hands-on </a:t>
            </a:r>
          </a:p>
          <a:p>
            <a:pPr lvl="1"/>
            <a:r>
              <a:rPr lang="en-US" sz="3600" dirty="0" smtClean="0">
                <a:ea typeface="Gulim"/>
              </a:rPr>
              <a:t>Selecting segments of data </a:t>
            </a:r>
          </a:p>
          <a:p>
            <a:pPr lvl="1"/>
            <a:r>
              <a:rPr lang="en-US" sz="3600" dirty="0" smtClean="0">
                <a:ea typeface="Gulim"/>
              </a:rPr>
              <a:t>Reading and preprocessing </a:t>
            </a:r>
          </a:p>
          <a:p>
            <a:pPr lvl="1"/>
            <a:r>
              <a:rPr lang="en-US" sz="3600" dirty="0" smtClean="0">
                <a:ea typeface="Gulim"/>
              </a:rPr>
              <a:t>Averaging and plotting </a:t>
            </a:r>
            <a:endParaRPr lang="en-US" sz="3600" dirty="0"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72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0895" y="914400"/>
            <a:ext cx="10712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3200" dirty="0" smtClean="0">
                <a:latin typeface="Gulim" pitchFamily="34" charset="-127"/>
                <a:ea typeface="Gulim" pitchFamily="34" charset="-127"/>
              </a:rPr>
              <a:t>What </a:t>
            </a:r>
            <a:r>
              <a:rPr kumimoji="1" lang="en-US" sz="3200" dirty="0">
                <a:latin typeface="Gulim" pitchFamily="34" charset="-127"/>
                <a:ea typeface="Gulim" pitchFamily="34" charset="-127"/>
              </a:rPr>
              <a:t>kind of signals are generated in the brain</a:t>
            </a:r>
          </a:p>
          <a:p>
            <a:endParaRPr kumimoji="1" lang="en-US" sz="3200" dirty="0">
              <a:latin typeface="Gulim" pitchFamily="34" charset="-127"/>
              <a:ea typeface="Gulim" pitchFamily="34" charset="-127"/>
            </a:endParaRPr>
          </a:p>
          <a:p>
            <a:pPr marL="465138"/>
            <a:r>
              <a:rPr kumimoji="1" lang="en-US" sz="2800" dirty="0">
                <a:latin typeface="Gulim" pitchFamily="34" charset="-127"/>
                <a:ea typeface="Gulim" pitchFamily="34" charset="-127"/>
              </a:rPr>
              <a:t>We measure the scalp potentials or </a:t>
            </a:r>
            <a:r>
              <a:rPr kumimoji="1" lang="en-US" sz="2800" dirty="0" smtClean="0">
                <a:latin typeface="Gulim" pitchFamily="34" charset="-127"/>
                <a:ea typeface="Gulim" pitchFamily="34" charset="-127"/>
              </a:rPr>
              <a:t>fields </a:t>
            </a:r>
            <a:r>
              <a:rPr kumimoji="1" lang="en-US" sz="2800" dirty="0">
                <a:latin typeface="Gulim" pitchFamily="34" charset="-127"/>
                <a:ea typeface="Gulim" pitchFamily="34" charset="-127"/>
              </a:rPr>
              <a:t>associated with post-synaptic potentials </a:t>
            </a:r>
            <a:r>
              <a:rPr kumimoji="1" lang="en-US" sz="2800" dirty="0" smtClean="0">
                <a:latin typeface="Gulim" pitchFamily="34" charset="-127"/>
                <a:ea typeface="Gulim" pitchFamily="34" charset="-127"/>
              </a:rPr>
              <a:t>(PSPs) in </a:t>
            </a:r>
            <a:r>
              <a:rPr kumimoji="1" lang="en-US" sz="2800" dirty="0">
                <a:latin typeface="Gulim" pitchFamily="34" charset="-127"/>
                <a:ea typeface="Gulim" pitchFamily="34" charset="-127"/>
              </a:rPr>
              <a:t>pyramidal neurons</a:t>
            </a:r>
          </a:p>
          <a:p>
            <a:pPr marL="465138"/>
            <a:endParaRPr kumimoji="1" lang="en-US" sz="2800" dirty="0">
              <a:latin typeface="Gulim" pitchFamily="34" charset="-127"/>
              <a:ea typeface="Gulim" pitchFamily="34" charset="-127"/>
            </a:endParaRPr>
          </a:p>
          <a:p>
            <a:pPr marL="465138"/>
            <a:r>
              <a:rPr kumimoji="1" lang="en-US" sz="2800" dirty="0">
                <a:latin typeface="Gulim" pitchFamily="34" charset="-127"/>
                <a:ea typeface="Gulim" pitchFamily="34" charset="-127"/>
              </a:rPr>
              <a:t>These PSPs represent the </a:t>
            </a:r>
            <a:r>
              <a:rPr kumimoji="1" lang="en-US" sz="2800" dirty="0" err="1">
                <a:latin typeface="Gulim" pitchFamily="34" charset="-127"/>
                <a:ea typeface="Gulim" pitchFamily="34" charset="-127"/>
              </a:rPr>
              <a:t>exitatory</a:t>
            </a:r>
            <a:r>
              <a:rPr kumimoji="1" lang="en-US" sz="2800" dirty="0">
                <a:latin typeface="Gulim" pitchFamily="34" charset="-127"/>
                <a:ea typeface="Gulim" pitchFamily="34" charset="-127"/>
              </a:rPr>
              <a:t> and inhibitory input that these neurons receive</a:t>
            </a:r>
          </a:p>
          <a:p>
            <a:pPr marL="465138"/>
            <a:endParaRPr kumimoji="1" lang="en-US" sz="2800" dirty="0">
              <a:latin typeface="Gulim" pitchFamily="34" charset="-127"/>
              <a:ea typeface="Gulim" pitchFamily="34" charset="-127"/>
            </a:endParaRPr>
          </a:p>
          <a:p>
            <a:pPr marL="465138"/>
            <a:r>
              <a:rPr kumimoji="1" lang="en-US" sz="2800" dirty="0">
                <a:latin typeface="Gulim" pitchFamily="34" charset="-127"/>
                <a:ea typeface="Gulim" pitchFamily="34" charset="-127"/>
              </a:rPr>
              <a:t>Usually we study this neuronal input following the presentation of a stimulus or following a cognitive event</a:t>
            </a:r>
          </a:p>
          <a:p>
            <a:pPr marL="465138"/>
            <a:endParaRPr kumimoji="1" lang="en-US" sz="3200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14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7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ulim"/>
              </a:rPr>
              <a:t>Thank you for your attention!!!</a:t>
            </a:r>
            <a:br>
              <a:rPr lang="en-US" dirty="0" smtClean="0">
                <a:latin typeface="Gulim"/>
              </a:rPr>
            </a:br>
            <a:r>
              <a:rPr lang="en-US" dirty="0" smtClean="0">
                <a:latin typeface="Gulim"/>
              </a:rPr>
              <a:t>Questions?</a:t>
            </a:r>
            <a:endParaRPr lang="en-US" dirty="0">
              <a:latin typeface="Gulim"/>
            </a:endParaRPr>
          </a:p>
        </p:txBody>
      </p:sp>
      <p:pic>
        <p:nvPicPr>
          <p:cNvPr id="3074" name="Picture 2" descr="Αποτέλεσμα εικόνας για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6" y="2628900"/>
            <a:ext cx="3976687" cy="37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039" y="1853143"/>
            <a:ext cx="3127327" cy="4498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82" y="365125"/>
            <a:ext cx="10284417" cy="1325563"/>
          </a:xfrm>
        </p:spPr>
        <p:txBody>
          <a:bodyPr/>
          <a:lstStyle/>
          <a:p>
            <a:r>
              <a:rPr lang="en-US" dirty="0">
                <a:latin typeface="Gulim"/>
              </a:rPr>
              <a:t>What generates the </a:t>
            </a:r>
            <a:r>
              <a:rPr lang="en-US" dirty="0" smtClean="0">
                <a:latin typeface="Gulim"/>
              </a:rPr>
              <a:t>currents</a:t>
            </a:r>
            <a:endParaRPr lang="en-US" dirty="0">
              <a:latin typeface="Guli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1" y="4052003"/>
            <a:ext cx="247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Gulim"/>
              </a:rPr>
              <a:t>post-synaptic potential </a:t>
            </a:r>
            <a:endParaRPr lang="en-US" sz="2400" dirty="0">
              <a:latin typeface="Gulim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74433" y="2183363"/>
            <a:ext cx="858416" cy="399958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980922" y="2745776"/>
            <a:ext cx="251927" cy="200350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93431" y="2183363"/>
            <a:ext cx="2027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ulim"/>
              </a:rPr>
              <a:t>pre-synaptic potential </a:t>
            </a:r>
          </a:p>
        </p:txBody>
      </p:sp>
    </p:spTree>
    <p:extLst>
      <p:ext uri="{BB962C8B-B14F-4D97-AF65-F5344CB8AC3E}">
        <p14:creationId xmlns:p14="http://schemas.microsoft.com/office/powerpoint/2010/main" val="38120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833" t="42667" r="28507" b="11288"/>
          <a:stretch/>
        </p:blipFill>
        <p:spPr>
          <a:xfrm>
            <a:off x="2842069" y="1848895"/>
            <a:ext cx="5936172" cy="4629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82" y="365125"/>
            <a:ext cx="10284417" cy="1325563"/>
          </a:xfrm>
        </p:spPr>
        <p:txBody>
          <a:bodyPr/>
          <a:lstStyle/>
          <a:p>
            <a:r>
              <a:rPr lang="en-US" dirty="0">
                <a:latin typeface="Gulim"/>
              </a:rPr>
              <a:t>What generates the </a:t>
            </a:r>
            <a:r>
              <a:rPr lang="en-US" dirty="0" smtClean="0">
                <a:latin typeface="Gulim"/>
              </a:rPr>
              <a:t>currents</a:t>
            </a:r>
            <a:endParaRPr lang="en-US" dirty="0">
              <a:latin typeface="Guli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1532" y="2211044"/>
            <a:ext cx="1897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ulim"/>
              </a:rPr>
              <a:t>pre-synaptic potential </a:t>
            </a:r>
            <a:endParaRPr lang="en-US" sz="2400" dirty="0" smtClean="0">
              <a:latin typeface="Gulim"/>
            </a:endParaRPr>
          </a:p>
          <a:p>
            <a:pPr algn="ctr"/>
            <a:endParaRPr lang="en-US" sz="2400" dirty="0">
              <a:latin typeface="Guli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51501" y="5621787"/>
            <a:ext cx="2168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Gulim"/>
              </a:rPr>
              <a:t>post-synaptic </a:t>
            </a:r>
            <a:r>
              <a:rPr lang="en-US" sz="2400" dirty="0">
                <a:latin typeface="Gulim"/>
              </a:rPr>
              <a:t>potential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876145" y="3439346"/>
            <a:ext cx="1638299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107299" y="1802464"/>
            <a:ext cx="314325" cy="4946391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611738" y="2937182"/>
            <a:ext cx="724661" cy="27250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611738" y="3532033"/>
            <a:ext cx="724661" cy="27250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06339" y="4139408"/>
            <a:ext cx="724661" cy="27250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38145" y="3919114"/>
            <a:ext cx="1795237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smtClean="0"/>
              <a:t>        Na</a:t>
            </a:r>
            <a:r>
              <a:rPr lang="en-US" sz="2800" b="1" baseline="30000" dirty="0" smtClean="0"/>
              <a:t>+</a:t>
            </a:r>
          </a:p>
          <a:p>
            <a:endParaRPr lang="en-US" sz="2800" b="1" baseline="30000" dirty="0"/>
          </a:p>
          <a:p>
            <a:r>
              <a:rPr lang="en-US" sz="2800" b="1" baseline="30000" dirty="0" smtClean="0">
                <a:solidFill>
                  <a:srgbClr val="00B050"/>
                </a:solidFill>
              </a:rPr>
              <a:t>AMPA</a:t>
            </a:r>
            <a:endParaRPr lang="en-GB" sz="2800" b="1" baseline="30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7066" y="2888153"/>
            <a:ext cx="88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Glu</a:t>
            </a:r>
            <a:endParaRPr lang="en-GB" sz="2800" b="1" baseline="30000" dirty="0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71061" y="3444512"/>
            <a:ext cx="166255" cy="1696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391557" y="3209687"/>
            <a:ext cx="166255" cy="1696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197973" y="3749510"/>
            <a:ext cx="166255" cy="1696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02096" y="2721665"/>
            <a:ext cx="166255" cy="1696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818061" y="4082487"/>
            <a:ext cx="166255" cy="1696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144973" y="4387485"/>
            <a:ext cx="166255" cy="1696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0" grpId="0" animBg="1"/>
      <p:bldP spid="11" grpId="0" animBg="1"/>
      <p:bldP spid="12" grpId="0" animBg="1"/>
      <p:bldP spid="4" grpId="0"/>
      <p:bldP spid="17" grpId="0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14" y="365125"/>
            <a:ext cx="10274085" cy="1325563"/>
          </a:xfrm>
        </p:spPr>
        <p:txBody>
          <a:bodyPr/>
          <a:lstStyle/>
          <a:p>
            <a:r>
              <a:rPr lang="en-US" dirty="0">
                <a:latin typeface="Gulim"/>
              </a:rPr>
              <a:t>What generates the </a:t>
            </a:r>
            <a:r>
              <a:rPr lang="en-US" dirty="0" smtClean="0">
                <a:latin typeface="Gulim"/>
              </a:rPr>
              <a:t>currents</a:t>
            </a:r>
            <a:endParaRPr lang="en-US" dirty="0">
              <a:latin typeface="Guli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292" t="39002" r="38098" b="9878"/>
          <a:stretch/>
        </p:blipFill>
        <p:spPr>
          <a:xfrm>
            <a:off x="3686174" y="1690688"/>
            <a:ext cx="4819651" cy="4781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927" y="2948475"/>
            <a:ext cx="265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ulim"/>
              </a:rPr>
              <a:t>Action Potential</a:t>
            </a:r>
            <a:endParaRPr lang="en-GB" sz="2400" dirty="0">
              <a:latin typeface="Guli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5616" y="5088297"/>
            <a:ext cx="3881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Gulim"/>
              </a:rPr>
              <a:t>exitatory</a:t>
            </a:r>
            <a:r>
              <a:rPr lang="en-US" sz="2000" dirty="0" smtClean="0">
                <a:latin typeface="Gulim"/>
              </a:rPr>
              <a:t> or inhibitory </a:t>
            </a:r>
          </a:p>
          <a:p>
            <a:r>
              <a:rPr lang="en-US" sz="2000" dirty="0" smtClean="0">
                <a:latin typeface="Gulim"/>
              </a:rPr>
              <a:t>post-</a:t>
            </a:r>
            <a:r>
              <a:rPr lang="en-US" sz="2000" dirty="0" err="1" smtClean="0">
                <a:latin typeface="Gulim"/>
              </a:rPr>
              <a:t>synapaptic</a:t>
            </a:r>
            <a:r>
              <a:rPr lang="en-US" sz="2000" dirty="0" smtClean="0">
                <a:latin typeface="Gulim"/>
              </a:rPr>
              <a:t> potentials  </a:t>
            </a:r>
            <a:endParaRPr lang="en-GB" sz="2000" dirty="0">
              <a:latin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6373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48" y="365125"/>
            <a:ext cx="10279251" cy="1325563"/>
          </a:xfrm>
        </p:spPr>
        <p:txBody>
          <a:bodyPr/>
          <a:lstStyle/>
          <a:p>
            <a:r>
              <a:rPr lang="en-US" dirty="0">
                <a:latin typeface="Gulim"/>
              </a:rPr>
              <a:t>What generates the </a:t>
            </a:r>
            <a:r>
              <a:rPr lang="en-US" dirty="0" smtClean="0">
                <a:latin typeface="Gulim"/>
              </a:rPr>
              <a:t>currents</a:t>
            </a:r>
            <a:endParaRPr lang="en-US" dirty="0">
              <a:latin typeface="Guli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569" t="28615" r="19631" b="12118"/>
          <a:stretch/>
        </p:blipFill>
        <p:spPr>
          <a:xfrm>
            <a:off x="2144238" y="1690688"/>
            <a:ext cx="7903523" cy="478155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6477000" y="3016251"/>
            <a:ext cx="274319" cy="1729740"/>
          </a:xfrm>
          <a:prstGeom prst="downArrow">
            <a:avLst>
              <a:gd name="adj1" fmla="val 38889"/>
              <a:gd name="adj2" fmla="val 6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969999" y="3641091"/>
            <a:ext cx="274319" cy="1729740"/>
          </a:xfrm>
          <a:prstGeom prst="downArrow">
            <a:avLst>
              <a:gd name="adj1" fmla="val 38889"/>
              <a:gd name="adj2" fmla="val 6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462998" y="2673351"/>
            <a:ext cx="274319" cy="1729740"/>
          </a:xfrm>
          <a:prstGeom prst="downArrow">
            <a:avLst>
              <a:gd name="adj1" fmla="val 38889"/>
              <a:gd name="adj2" fmla="val 6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371720" y="1987551"/>
            <a:ext cx="274319" cy="1729740"/>
          </a:xfrm>
          <a:prstGeom prst="downArrow">
            <a:avLst>
              <a:gd name="adj1" fmla="val 38889"/>
              <a:gd name="adj2" fmla="val 6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887580" y="3016251"/>
            <a:ext cx="274319" cy="1729740"/>
          </a:xfrm>
          <a:prstGeom prst="downArrow">
            <a:avLst>
              <a:gd name="adj1" fmla="val 38889"/>
              <a:gd name="adj2" fmla="val 6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030507" y="3717291"/>
            <a:ext cx="274319" cy="1729740"/>
          </a:xfrm>
          <a:prstGeom prst="downArrow">
            <a:avLst>
              <a:gd name="adj1" fmla="val 38889"/>
              <a:gd name="adj2" fmla="val 6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82" y="365125"/>
            <a:ext cx="10284417" cy="1325563"/>
          </a:xfrm>
        </p:spPr>
        <p:txBody>
          <a:bodyPr>
            <a:normAutofit/>
          </a:bodyPr>
          <a:lstStyle/>
          <a:p>
            <a:r>
              <a:rPr kumimoji="1" lang="en-US" dirty="0">
                <a:ea typeface="Gulim"/>
              </a:rPr>
              <a:t>How do we record those signals using </a:t>
            </a:r>
            <a:r>
              <a:rPr kumimoji="1" lang="en-US" dirty="0" smtClean="0">
                <a:ea typeface="Gulim"/>
              </a:rPr>
              <a:t>EEG </a:t>
            </a:r>
            <a:r>
              <a:rPr kumimoji="1" lang="en-US" dirty="0">
                <a:ea typeface="Gulim"/>
              </a:rPr>
              <a:t>(</a:t>
            </a:r>
            <a:r>
              <a:rPr kumimoji="1" lang="en-US" altLang="en-US" b="1" dirty="0" err="1">
                <a:ea typeface="Gulim"/>
              </a:rPr>
              <a:t>E</a:t>
            </a:r>
            <a:r>
              <a:rPr kumimoji="1" lang="en-US" altLang="en-US" dirty="0" err="1">
                <a:ea typeface="Gulim"/>
              </a:rPr>
              <a:t>lectro</a:t>
            </a:r>
            <a:r>
              <a:rPr kumimoji="1" lang="en-US" altLang="en-US" b="1" dirty="0" err="1">
                <a:ea typeface="Gulim"/>
              </a:rPr>
              <a:t>E</a:t>
            </a:r>
            <a:r>
              <a:rPr kumimoji="1" lang="en-US" altLang="en-US" dirty="0" err="1">
                <a:ea typeface="Gulim"/>
              </a:rPr>
              <a:t>ncephalo</a:t>
            </a:r>
            <a:r>
              <a:rPr kumimoji="1" lang="en-US" altLang="en-US" b="1" dirty="0" err="1">
                <a:ea typeface="Gulim"/>
              </a:rPr>
              <a:t>G</a:t>
            </a:r>
            <a:r>
              <a:rPr kumimoji="1" lang="en-US" altLang="en-US" dirty="0" err="1">
                <a:ea typeface="Gulim"/>
              </a:rPr>
              <a:t>ram</a:t>
            </a:r>
            <a:r>
              <a:rPr kumimoji="1" lang="en-US" altLang="en-US" dirty="0">
                <a:ea typeface="Gulim"/>
              </a:rPr>
              <a:t>)</a:t>
            </a:r>
            <a:endParaRPr kumimoji="1" lang="en-US" dirty="0">
              <a:ea typeface="Gulim"/>
            </a:endParaRPr>
          </a:p>
        </p:txBody>
      </p:sp>
      <p:pic>
        <p:nvPicPr>
          <p:cNvPr id="5" name="Picture 4" descr="19_004_c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690688"/>
            <a:ext cx="5810250" cy="378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57400" y="5638807"/>
            <a:ext cx="8229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dirty="0">
                <a:solidFill>
                  <a:schemeClr val="tx2">
                    <a:lumMod val="95000"/>
                  </a:schemeClr>
                </a:solidFill>
                <a:latin typeface="Gulim" pitchFamily="34" charset="-127"/>
                <a:ea typeface="Gulim"/>
              </a:rPr>
              <a:t>Many neurons need to sum their activity in order to be detected by EEG electrodes.  The timing of their activity is crucial.  Synchronized neural activity produces larger signals.</a:t>
            </a:r>
          </a:p>
        </p:txBody>
      </p:sp>
      <p:sp>
        <p:nvSpPr>
          <p:cNvPr id="9" name="Oval 8"/>
          <p:cNvSpPr/>
          <p:nvPr/>
        </p:nvSpPr>
        <p:spPr>
          <a:xfrm>
            <a:off x="4306837" y="3456382"/>
            <a:ext cx="496837" cy="4857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Guli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03674" y="3002745"/>
            <a:ext cx="684263" cy="6754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Gulim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938" r="21591"/>
          <a:stretch/>
        </p:blipFill>
        <p:spPr>
          <a:xfrm>
            <a:off x="2057400" y="3699270"/>
            <a:ext cx="2106562" cy="177881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02037" y="3859994"/>
            <a:ext cx="304800" cy="30421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Gulim"/>
            </a:endParaRPr>
          </a:p>
        </p:txBody>
      </p:sp>
      <p:pic>
        <p:nvPicPr>
          <p:cNvPr id="2052" name="Picture 4" descr="Αποτέλεσμα εικόνας για emot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" b="100000" l="0" r="100000">
                        <a14:foregroundMark x1="42353" y1="33333" x2="42353" y2="33333"/>
                        <a14:foregroundMark x1="39294" y1="3778" x2="39294" y2="3778"/>
                        <a14:foregroundMark x1="60941" y1="31333" x2="60941" y2="31333"/>
                        <a14:foregroundMark x1="53412" y1="36222" x2="53412" y2="36222"/>
                        <a14:foregroundMark x1="62824" y1="4889" x2="62824" y2="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49" y="4067662"/>
            <a:ext cx="705455" cy="7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5803</TotalTime>
  <Words>1308</Words>
  <Application>Microsoft Office PowerPoint</Application>
  <PresentationFormat>Widescreen</PresentationFormat>
  <Paragraphs>318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Gulim</vt:lpstr>
      <vt:lpstr>Wingdings</vt:lpstr>
      <vt:lpstr>Office Theme</vt:lpstr>
      <vt:lpstr>PowerPoint Presentation</vt:lpstr>
      <vt:lpstr>What is FieldTrip?</vt:lpstr>
      <vt:lpstr>PowerPoint Presentation</vt:lpstr>
      <vt:lpstr>PowerPoint Presentation</vt:lpstr>
      <vt:lpstr>What generates the currents</vt:lpstr>
      <vt:lpstr>What generates the currents</vt:lpstr>
      <vt:lpstr>What generates the currents</vt:lpstr>
      <vt:lpstr>What generates the currents</vt:lpstr>
      <vt:lpstr>How do we record those signals using EEG (ElectroEncephaloGram)</vt:lpstr>
      <vt:lpstr>How do we record those signals using EEG (ElectroEncephaloGram)</vt:lpstr>
      <vt:lpstr>How do we record those signals using EEG (ElectroEncephaloGram)</vt:lpstr>
      <vt:lpstr>EEG preprocessing with FieldTrip</vt:lpstr>
      <vt:lpstr>EEG preprocessing with FieldTrip</vt:lpstr>
      <vt:lpstr>Trial definition </vt:lpstr>
      <vt:lpstr>Why do we need triggers?</vt:lpstr>
      <vt:lpstr>PowerPoint Presentation</vt:lpstr>
      <vt:lpstr>PowerPoint Presentation</vt:lpstr>
      <vt:lpstr>PowerPoint Presentation</vt:lpstr>
      <vt:lpstr>PowerPoint Presentation</vt:lpstr>
      <vt:lpstr>EEG preprocessing with FieldTrip</vt:lpstr>
      <vt:lpstr>Baseline Correction</vt:lpstr>
      <vt:lpstr>EEG preprocessing with FieldTrip</vt:lpstr>
      <vt:lpstr>EEG preprocessing with FieldTrip</vt:lpstr>
      <vt:lpstr>Data filtering</vt:lpstr>
      <vt:lpstr>Data filtering</vt:lpstr>
      <vt:lpstr>EEG preprocessing with FieldTrip</vt:lpstr>
      <vt:lpstr>EEG preprocessing with FieldTrip</vt:lpstr>
      <vt:lpstr>Typical artefacts</vt:lpstr>
      <vt:lpstr>How to detect and eliminate artefacts</vt:lpstr>
      <vt:lpstr>Bad trials/channels</vt:lpstr>
      <vt:lpstr>Bad trials/channels</vt:lpstr>
      <vt:lpstr>Bad trials/channels</vt:lpstr>
      <vt:lpstr>PowerPoint Presentation</vt:lpstr>
      <vt:lpstr>PowerPoint Presentation</vt:lpstr>
      <vt:lpstr>EEG preprocessing with FieldTrip</vt:lpstr>
      <vt:lpstr>Single trial estimation</vt:lpstr>
      <vt:lpstr>Global mean field power</vt:lpstr>
      <vt:lpstr>Dataset for analysis</vt:lpstr>
      <vt:lpstr>PowerPoint Presentation</vt:lpstr>
      <vt:lpstr>Thank you for your attention!!!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marios antonakakis</dc:creator>
  <cp:lastModifiedBy>marios antonakakis</cp:lastModifiedBy>
  <cp:revision>108</cp:revision>
  <dcterms:created xsi:type="dcterms:W3CDTF">2017-08-21T13:16:12Z</dcterms:created>
  <dcterms:modified xsi:type="dcterms:W3CDTF">2017-08-29T06:37:24Z</dcterms:modified>
</cp:coreProperties>
</file>